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69"/>
  </p:notesMasterIdLst>
  <p:handoutMasterIdLst>
    <p:handoutMasterId r:id="rId70"/>
  </p:handoutMasterIdLst>
  <p:sldIdLst>
    <p:sldId id="285" r:id="rId6"/>
    <p:sldId id="256" r:id="rId7"/>
    <p:sldId id="257" r:id="rId8"/>
    <p:sldId id="260" r:id="rId9"/>
    <p:sldId id="363" r:id="rId10"/>
    <p:sldId id="364" r:id="rId11"/>
    <p:sldId id="365" r:id="rId12"/>
    <p:sldId id="366" r:id="rId13"/>
    <p:sldId id="368" r:id="rId14"/>
    <p:sldId id="367" r:id="rId15"/>
    <p:sldId id="369" r:id="rId16"/>
    <p:sldId id="370" r:id="rId17"/>
    <p:sldId id="371" r:id="rId18"/>
    <p:sldId id="372" r:id="rId19"/>
    <p:sldId id="373" r:id="rId20"/>
    <p:sldId id="374" r:id="rId21"/>
    <p:sldId id="317" r:id="rId22"/>
    <p:sldId id="313" r:id="rId23"/>
    <p:sldId id="314" r:id="rId24"/>
    <p:sldId id="315" r:id="rId25"/>
    <p:sldId id="375" r:id="rId26"/>
    <p:sldId id="316" r:id="rId27"/>
    <p:sldId id="319" r:id="rId28"/>
    <p:sldId id="320" r:id="rId29"/>
    <p:sldId id="321" r:id="rId30"/>
    <p:sldId id="322" r:id="rId31"/>
    <p:sldId id="323" r:id="rId32"/>
    <p:sldId id="318" r:id="rId33"/>
    <p:sldId id="324" r:id="rId34"/>
    <p:sldId id="326" r:id="rId35"/>
    <p:sldId id="325" r:id="rId36"/>
    <p:sldId id="327" r:id="rId37"/>
    <p:sldId id="328" r:id="rId38"/>
    <p:sldId id="329" r:id="rId39"/>
    <p:sldId id="330" r:id="rId40"/>
    <p:sldId id="331" r:id="rId41"/>
    <p:sldId id="332" r:id="rId42"/>
    <p:sldId id="337"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60" r:id="rId64"/>
    <p:sldId id="361" r:id="rId65"/>
    <p:sldId id="362" r:id="rId66"/>
    <p:sldId id="299" r:id="rId67"/>
    <p:sldId id="268"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8B9"/>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C4D5E-0EB2-4087-9996-87C361075323}" v="24" dt="2021-11-23T02:30:41.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27" autoAdjust="0"/>
  </p:normalViewPr>
  <p:slideViewPr>
    <p:cSldViewPr snapToGrid="0">
      <p:cViewPr varScale="1">
        <p:scale>
          <a:sx n="70" d="100"/>
          <a:sy n="70" d="100"/>
        </p:scale>
        <p:origin x="1525"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52FC4D5E-0EB2-4087-9996-87C361075323}"/>
    <pc:docChg chg="undo custSel addSld modSld sldOrd modMainMaster">
      <pc:chgData name="Pradeep Nair" userId="de867f30-f0e1-452b-914f-80bb3c85f24b" providerId="ADAL" clId="{52FC4D5E-0EB2-4087-9996-87C361075323}" dt="2021-11-23T09:59:26.151" v="3683" actId="20577"/>
      <pc:docMkLst>
        <pc:docMk/>
      </pc:docMkLst>
      <pc:sldChg chg="mod modShow">
        <pc:chgData name="Pradeep Nair" userId="de867f30-f0e1-452b-914f-80bb3c85f24b" providerId="ADAL" clId="{52FC4D5E-0EB2-4087-9996-87C361075323}" dt="2021-11-23T01:29:02.288" v="8" actId="729"/>
        <pc:sldMkLst>
          <pc:docMk/>
          <pc:sldMk cId="1076368552" sldId="257"/>
        </pc:sldMkLst>
      </pc:sldChg>
      <pc:sldChg chg="modNotesTx">
        <pc:chgData name="Pradeep Nair" userId="de867f30-f0e1-452b-914f-80bb3c85f24b" providerId="ADAL" clId="{52FC4D5E-0EB2-4087-9996-87C361075323}" dt="2021-11-23T01:29:57.624" v="17"/>
        <pc:sldMkLst>
          <pc:docMk/>
          <pc:sldMk cId="121877400" sldId="313"/>
        </pc:sldMkLst>
      </pc:sldChg>
      <pc:sldChg chg="modNotesTx">
        <pc:chgData name="Pradeep Nair" userId="de867f30-f0e1-452b-914f-80bb3c85f24b" providerId="ADAL" clId="{52FC4D5E-0EB2-4087-9996-87C361075323}" dt="2021-11-23T01:30:42.447" v="37" actId="33524"/>
        <pc:sldMkLst>
          <pc:docMk/>
          <pc:sldMk cId="1052278864" sldId="314"/>
        </pc:sldMkLst>
      </pc:sldChg>
      <pc:sldChg chg="modNotesTx">
        <pc:chgData name="Pradeep Nair" userId="de867f30-f0e1-452b-914f-80bb3c85f24b" providerId="ADAL" clId="{52FC4D5E-0EB2-4087-9996-87C361075323}" dt="2021-11-23T01:31:11.386" v="41" actId="12"/>
        <pc:sldMkLst>
          <pc:docMk/>
          <pc:sldMk cId="1271816212" sldId="315"/>
        </pc:sldMkLst>
      </pc:sldChg>
      <pc:sldChg chg="modSp mod modNotesTx">
        <pc:chgData name="Pradeep Nair" userId="de867f30-f0e1-452b-914f-80bb3c85f24b" providerId="ADAL" clId="{52FC4D5E-0EB2-4087-9996-87C361075323}" dt="2021-11-23T09:51:22.699" v="3678" actId="404"/>
        <pc:sldMkLst>
          <pc:docMk/>
          <pc:sldMk cId="1166696058" sldId="316"/>
        </pc:sldMkLst>
        <pc:spChg chg="mod">
          <ac:chgData name="Pradeep Nair" userId="de867f30-f0e1-452b-914f-80bb3c85f24b" providerId="ADAL" clId="{52FC4D5E-0EB2-4087-9996-87C361075323}" dt="2021-11-23T09:51:22.699" v="3678" actId="404"/>
          <ac:spMkLst>
            <pc:docMk/>
            <pc:sldMk cId="1166696058" sldId="316"/>
            <ac:spMk id="4" creationId="{00000000-0000-0000-0000-000000000000}"/>
          </ac:spMkLst>
        </pc:spChg>
      </pc:sldChg>
      <pc:sldChg chg="addSp modSp mod ord modAnim modNotesTx">
        <pc:chgData name="Pradeep Nair" userId="de867f30-f0e1-452b-914f-80bb3c85f24b" providerId="ADAL" clId="{52FC4D5E-0EB2-4087-9996-87C361075323}" dt="2021-11-23T02:24:32.483" v="3614" actId="20577"/>
        <pc:sldMkLst>
          <pc:docMk/>
          <pc:sldMk cId="629562601" sldId="317"/>
        </pc:sldMkLst>
        <pc:spChg chg="add mod">
          <ac:chgData name="Pradeep Nair" userId="de867f30-f0e1-452b-914f-80bb3c85f24b" providerId="ADAL" clId="{52FC4D5E-0EB2-4087-9996-87C361075323}" dt="2021-11-23T02:24:05.514" v="3606" actId="404"/>
          <ac:spMkLst>
            <pc:docMk/>
            <pc:sldMk cId="629562601" sldId="317"/>
            <ac:spMk id="3" creationId="{09D4AAFF-2680-42FD-AE9C-72C37933D5EB}"/>
          </ac:spMkLst>
        </pc:spChg>
        <pc:spChg chg="mod">
          <ac:chgData name="Pradeep Nair" userId="de867f30-f0e1-452b-914f-80bb3c85f24b" providerId="ADAL" clId="{52FC4D5E-0EB2-4087-9996-87C361075323}" dt="2021-11-23T02:22:40.187" v="3576" actId="1076"/>
          <ac:spMkLst>
            <pc:docMk/>
            <pc:sldMk cId="629562601" sldId="317"/>
            <ac:spMk id="4" creationId="{00000000-0000-0000-0000-000000000000}"/>
          </ac:spMkLst>
        </pc:spChg>
      </pc:sldChg>
      <pc:sldChg chg="mod modShow">
        <pc:chgData name="Pradeep Nair" userId="de867f30-f0e1-452b-914f-80bb3c85f24b" providerId="ADAL" clId="{52FC4D5E-0EB2-4087-9996-87C361075323}" dt="2021-11-23T02:25:40.633" v="3615" actId="729"/>
        <pc:sldMkLst>
          <pc:docMk/>
          <pc:sldMk cId="5840868" sldId="318"/>
        </pc:sldMkLst>
      </pc:sldChg>
      <pc:sldChg chg="modSp mod">
        <pc:chgData name="Pradeep Nair" userId="de867f30-f0e1-452b-914f-80bb3c85f24b" providerId="ADAL" clId="{52FC4D5E-0EB2-4087-9996-87C361075323}" dt="2021-11-23T01:43:12.075" v="48" actId="404"/>
        <pc:sldMkLst>
          <pc:docMk/>
          <pc:sldMk cId="192197064" sldId="319"/>
        </pc:sldMkLst>
        <pc:spChg chg="mod">
          <ac:chgData name="Pradeep Nair" userId="de867f30-f0e1-452b-914f-80bb3c85f24b" providerId="ADAL" clId="{52FC4D5E-0EB2-4087-9996-87C361075323}" dt="2021-11-23T01:43:12.075" v="48" actId="404"/>
          <ac:spMkLst>
            <pc:docMk/>
            <pc:sldMk cId="192197064" sldId="319"/>
            <ac:spMk id="4" creationId="{00000000-0000-0000-0000-000000000000}"/>
          </ac:spMkLst>
        </pc:spChg>
      </pc:sldChg>
      <pc:sldChg chg="modSp mod">
        <pc:chgData name="Pradeep Nair" userId="de867f30-f0e1-452b-914f-80bb3c85f24b" providerId="ADAL" clId="{52FC4D5E-0EB2-4087-9996-87C361075323}" dt="2021-11-23T01:47:13.738" v="71" actId="14100"/>
        <pc:sldMkLst>
          <pc:docMk/>
          <pc:sldMk cId="1216569374" sldId="320"/>
        </pc:sldMkLst>
        <pc:spChg chg="mod">
          <ac:chgData name="Pradeep Nair" userId="de867f30-f0e1-452b-914f-80bb3c85f24b" providerId="ADAL" clId="{52FC4D5E-0EB2-4087-9996-87C361075323}" dt="2021-11-23T01:46:37.305" v="55" actId="14100"/>
          <ac:spMkLst>
            <pc:docMk/>
            <pc:sldMk cId="1216569374" sldId="320"/>
            <ac:spMk id="29" creationId="{00000000-0000-0000-0000-000000000000}"/>
          </ac:spMkLst>
        </pc:spChg>
        <pc:spChg chg="mod">
          <ac:chgData name="Pradeep Nair" userId="de867f30-f0e1-452b-914f-80bb3c85f24b" providerId="ADAL" clId="{52FC4D5E-0EB2-4087-9996-87C361075323}" dt="2021-11-23T01:46:27.406" v="52" actId="404"/>
          <ac:spMkLst>
            <pc:docMk/>
            <pc:sldMk cId="1216569374" sldId="320"/>
            <ac:spMk id="35" creationId="{00000000-0000-0000-0000-000000000000}"/>
          </ac:spMkLst>
        </pc:spChg>
        <pc:spChg chg="mod">
          <ac:chgData name="Pradeep Nair" userId="de867f30-f0e1-452b-914f-80bb3c85f24b" providerId="ADAL" clId="{52FC4D5E-0EB2-4087-9996-87C361075323}" dt="2021-11-23T01:46:43.842" v="58" actId="403"/>
          <ac:spMkLst>
            <pc:docMk/>
            <pc:sldMk cId="1216569374" sldId="320"/>
            <ac:spMk id="36" creationId="{00000000-0000-0000-0000-000000000000}"/>
          </ac:spMkLst>
        </pc:spChg>
        <pc:spChg chg="mod">
          <ac:chgData name="Pradeep Nair" userId="de867f30-f0e1-452b-914f-80bb3c85f24b" providerId="ADAL" clId="{52FC4D5E-0EB2-4087-9996-87C361075323}" dt="2021-11-23T01:46:48.717" v="61" actId="403"/>
          <ac:spMkLst>
            <pc:docMk/>
            <pc:sldMk cId="1216569374" sldId="320"/>
            <ac:spMk id="37" creationId="{00000000-0000-0000-0000-000000000000}"/>
          </ac:spMkLst>
        </pc:spChg>
        <pc:spChg chg="mod">
          <ac:chgData name="Pradeep Nair" userId="de867f30-f0e1-452b-914f-80bb3c85f24b" providerId="ADAL" clId="{52FC4D5E-0EB2-4087-9996-87C361075323}" dt="2021-11-23T01:46:52.877" v="64" actId="403"/>
          <ac:spMkLst>
            <pc:docMk/>
            <pc:sldMk cId="1216569374" sldId="320"/>
            <ac:spMk id="38" creationId="{00000000-0000-0000-0000-000000000000}"/>
          </ac:spMkLst>
        </pc:spChg>
        <pc:spChg chg="mod">
          <ac:chgData name="Pradeep Nair" userId="de867f30-f0e1-452b-914f-80bb3c85f24b" providerId="ADAL" clId="{52FC4D5E-0EB2-4087-9996-87C361075323}" dt="2021-11-23T01:47:13.738" v="71" actId="14100"/>
          <ac:spMkLst>
            <pc:docMk/>
            <pc:sldMk cId="1216569374" sldId="320"/>
            <ac:spMk id="45" creationId="{00000000-0000-0000-0000-000000000000}"/>
          </ac:spMkLst>
        </pc:spChg>
        <pc:spChg chg="mod">
          <ac:chgData name="Pradeep Nair" userId="de867f30-f0e1-452b-914f-80bb3c85f24b" providerId="ADAL" clId="{52FC4D5E-0EB2-4087-9996-87C361075323}" dt="2021-11-23T01:47:01.615" v="66" actId="403"/>
          <ac:spMkLst>
            <pc:docMk/>
            <pc:sldMk cId="1216569374" sldId="320"/>
            <ac:spMk id="46" creationId="{00000000-0000-0000-0000-000000000000}"/>
          </ac:spMkLst>
        </pc:spChg>
        <pc:spChg chg="mod">
          <ac:chgData name="Pradeep Nair" userId="de867f30-f0e1-452b-914f-80bb3c85f24b" providerId="ADAL" clId="{52FC4D5E-0EB2-4087-9996-87C361075323}" dt="2021-11-23T01:47:07.749" v="68" actId="403"/>
          <ac:spMkLst>
            <pc:docMk/>
            <pc:sldMk cId="1216569374" sldId="320"/>
            <ac:spMk id="50" creationId="{00000000-0000-0000-0000-000000000000}"/>
          </ac:spMkLst>
        </pc:spChg>
      </pc:sldChg>
      <pc:sldChg chg="modSp mod">
        <pc:chgData name="Pradeep Nair" userId="de867f30-f0e1-452b-914f-80bb3c85f24b" providerId="ADAL" clId="{52FC4D5E-0EB2-4087-9996-87C361075323}" dt="2021-11-23T01:50:56.868" v="82" actId="20577"/>
        <pc:sldMkLst>
          <pc:docMk/>
          <pc:sldMk cId="1165547921" sldId="321"/>
        </pc:sldMkLst>
        <pc:spChg chg="mod">
          <ac:chgData name="Pradeep Nair" userId="de867f30-f0e1-452b-914f-80bb3c85f24b" providerId="ADAL" clId="{52FC4D5E-0EB2-4087-9996-87C361075323}" dt="2021-11-23T01:50:26.038" v="74" actId="404"/>
          <ac:spMkLst>
            <pc:docMk/>
            <pc:sldMk cId="1165547921" sldId="321"/>
            <ac:spMk id="4" creationId="{00000000-0000-0000-0000-000000000000}"/>
          </ac:spMkLst>
        </pc:spChg>
        <pc:spChg chg="mod">
          <ac:chgData name="Pradeep Nair" userId="de867f30-f0e1-452b-914f-80bb3c85f24b" providerId="ADAL" clId="{52FC4D5E-0EB2-4087-9996-87C361075323}" dt="2021-11-23T01:50:56.868" v="82" actId="20577"/>
          <ac:spMkLst>
            <pc:docMk/>
            <pc:sldMk cId="1165547921" sldId="321"/>
            <ac:spMk id="5" creationId="{00000000-0000-0000-0000-000000000000}"/>
          </ac:spMkLst>
        </pc:spChg>
      </pc:sldChg>
      <pc:sldChg chg="mod modShow modNotesTx">
        <pc:chgData name="Pradeep Nair" userId="de867f30-f0e1-452b-914f-80bb3c85f24b" providerId="ADAL" clId="{52FC4D5E-0EB2-4087-9996-87C361075323}" dt="2021-11-23T01:51:45.587" v="84" actId="33524"/>
        <pc:sldMkLst>
          <pc:docMk/>
          <pc:sldMk cId="171419003" sldId="322"/>
        </pc:sldMkLst>
      </pc:sldChg>
      <pc:sldChg chg="mod modShow modNotesTx">
        <pc:chgData name="Pradeep Nair" userId="de867f30-f0e1-452b-914f-80bb3c85f24b" providerId="ADAL" clId="{52FC4D5E-0EB2-4087-9996-87C361075323}" dt="2021-11-23T01:52:21.720" v="95" actId="5793"/>
        <pc:sldMkLst>
          <pc:docMk/>
          <pc:sldMk cId="2113243524" sldId="323"/>
        </pc:sldMkLst>
      </pc:sldChg>
      <pc:sldChg chg="modSp mod modShow">
        <pc:chgData name="Pradeep Nair" userId="de867f30-f0e1-452b-914f-80bb3c85f24b" providerId="ADAL" clId="{52FC4D5E-0EB2-4087-9996-87C361075323}" dt="2021-11-23T02:31:15.008" v="3675" actId="6549"/>
        <pc:sldMkLst>
          <pc:docMk/>
          <pc:sldMk cId="1775617779" sldId="324"/>
        </pc:sldMkLst>
        <pc:spChg chg="mod">
          <ac:chgData name="Pradeep Nair" userId="de867f30-f0e1-452b-914f-80bb3c85f24b" providerId="ADAL" clId="{52FC4D5E-0EB2-4087-9996-87C361075323}" dt="2021-11-23T02:31:15.008" v="3675" actId="6549"/>
          <ac:spMkLst>
            <pc:docMk/>
            <pc:sldMk cId="1775617779" sldId="324"/>
            <ac:spMk id="5" creationId="{00000000-0000-0000-0000-000000000000}"/>
          </ac:spMkLst>
        </pc:spChg>
      </pc:sldChg>
      <pc:sldChg chg="modSp mod modShow">
        <pc:chgData name="Pradeep Nair" userId="de867f30-f0e1-452b-914f-80bb3c85f24b" providerId="ADAL" clId="{52FC4D5E-0EB2-4087-9996-87C361075323}" dt="2021-11-23T09:54:39.438" v="3682" actId="20577"/>
        <pc:sldMkLst>
          <pc:docMk/>
          <pc:sldMk cId="1173320266" sldId="325"/>
        </pc:sldMkLst>
        <pc:spChg chg="mod">
          <ac:chgData name="Pradeep Nair" userId="de867f30-f0e1-452b-914f-80bb3c85f24b" providerId="ADAL" clId="{52FC4D5E-0EB2-4087-9996-87C361075323}" dt="2021-11-23T09:54:39.438" v="3682" actId="20577"/>
          <ac:spMkLst>
            <pc:docMk/>
            <pc:sldMk cId="1173320266" sldId="325"/>
            <ac:spMk id="4" creationId="{00000000-0000-0000-0000-000000000000}"/>
          </ac:spMkLst>
        </pc:spChg>
      </pc:sldChg>
      <pc:sldChg chg="mod modShow">
        <pc:chgData name="Pradeep Nair" userId="de867f30-f0e1-452b-914f-80bb3c85f24b" providerId="ADAL" clId="{52FC4D5E-0EB2-4087-9996-87C361075323}" dt="2021-11-23T02:25:59.235" v="3618" actId="729"/>
        <pc:sldMkLst>
          <pc:docMk/>
          <pc:sldMk cId="1256973637" sldId="326"/>
        </pc:sldMkLst>
      </pc:sldChg>
      <pc:sldChg chg="mod modShow">
        <pc:chgData name="Pradeep Nair" userId="de867f30-f0e1-452b-914f-80bb3c85f24b" providerId="ADAL" clId="{52FC4D5E-0EB2-4087-9996-87C361075323}" dt="2021-11-23T02:26:56.504" v="3628" actId="729"/>
        <pc:sldMkLst>
          <pc:docMk/>
          <pc:sldMk cId="1871621689" sldId="327"/>
        </pc:sldMkLst>
      </pc:sldChg>
      <pc:sldChg chg="mod modShow">
        <pc:chgData name="Pradeep Nair" userId="de867f30-f0e1-452b-914f-80bb3c85f24b" providerId="ADAL" clId="{52FC4D5E-0EB2-4087-9996-87C361075323}" dt="2021-11-23T02:27:02.197" v="3629" actId="729"/>
        <pc:sldMkLst>
          <pc:docMk/>
          <pc:sldMk cId="611690163" sldId="328"/>
        </pc:sldMkLst>
      </pc:sldChg>
      <pc:sldChg chg="modSp mod modShow">
        <pc:chgData name="Pradeep Nair" userId="de867f30-f0e1-452b-914f-80bb3c85f24b" providerId="ADAL" clId="{52FC4D5E-0EB2-4087-9996-87C361075323}" dt="2021-11-23T02:27:11.881" v="3631" actId="20577"/>
        <pc:sldMkLst>
          <pc:docMk/>
          <pc:sldMk cId="286655817" sldId="329"/>
        </pc:sldMkLst>
        <pc:spChg chg="mod">
          <ac:chgData name="Pradeep Nair" userId="de867f30-f0e1-452b-914f-80bb3c85f24b" providerId="ADAL" clId="{52FC4D5E-0EB2-4087-9996-87C361075323}" dt="2021-11-23T02:27:11.881" v="3631" actId="20577"/>
          <ac:spMkLst>
            <pc:docMk/>
            <pc:sldMk cId="286655817" sldId="329"/>
            <ac:spMk id="4" creationId="{00000000-0000-0000-0000-000000000000}"/>
          </ac:spMkLst>
        </pc:spChg>
      </pc:sldChg>
      <pc:sldChg chg="mod modShow">
        <pc:chgData name="Pradeep Nair" userId="de867f30-f0e1-452b-914f-80bb3c85f24b" providerId="ADAL" clId="{52FC4D5E-0EB2-4087-9996-87C361075323}" dt="2021-11-23T02:27:18.473" v="3632" actId="729"/>
        <pc:sldMkLst>
          <pc:docMk/>
          <pc:sldMk cId="948117720" sldId="331"/>
        </pc:sldMkLst>
      </pc:sldChg>
      <pc:sldChg chg="modSp mod modShow">
        <pc:chgData name="Pradeep Nair" userId="de867f30-f0e1-452b-914f-80bb3c85f24b" providerId="ADAL" clId="{52FC4D5E-0EB2-4087-9996-87C361075323}" dt="2021-11-23T02:27:34.957" v="3635" actId="1076"/>
        <pc:sldMkLst>
          <pc:docMk/>
          <pc:sldMk cId="1111577203" sldId="332"/>
        </pc:sldMkLst>
        <pc:picChg chg="mod">
          <ac:chgData name="Pradeep Nair" userId="de867f30-f0e1-452b-914f-80bb3c85f24b" providerId="ADAL" clId="{52FC4D5E-0EB2-4087-9996-87C361075323}" dt="2021-11-23T02:27:34.957" v="3635" actId="1076"/>
          <ac:picMkLst>
            <pc:docMk/>
            <pc:sldMk cId="1111577203" sldId="332"/>
            <ac:picMk id="76" creationId="{A86C238F-7493-4A4A-ACCF-766E86210657}"/>
          </ac:picMkLst>
        </pc:picChg>
      </pc:sldChg>
      <pc:sldChg chg="modSp mod">
        <pc:chgData name="Pradeep Nair" userId="de867f30-f0e1-452b-914f-80bb3c85f24b" providerId="ADAL" clId="{52FC4D5E-0EB2-4087-9996-87C361075323}" dt="2021-11-23T02:27:44.060" v="3638" actId="403"/>
        <pc:sldMkLst>
          <pc:docMk/>
          <pc:sldMk cId="1038775055" sldId="337"/>
        </pc:sldMkLst>
        <pc:spChg chg="mod">
          <ac:chgData name="Pradeep Nair" userId="de867f30-f0e1-452b-914f-80bb3c85f24b" providerId="ADAL" clId="{52FC4D5E-0EB2-4087-9996-87C361075323}" dt="2021-11-23T02:27:44.060" v="3638" actId="403"/>
          <ac:spMkLst>
            <pc:docMk/>
            <pc:sldMk cId="1038775055" sldId="337"/>
            <ac:spMk id="4" creationId="{00000000-0000-0000-0000-000000000000}"/>
          </ac:spMkLst>
        </pc:spChg>
      </pc:sldChg>
      <pc:sldChg chg="modNotesTx">
        <pc:chgData name="Pradeep Nair" userId="de867f30-f0e1-452b-914f-80bb3c85f24b" providerId="ADAL" clId="{52FC4D5E-0EB2-4087-9996-87C361075323}" dt="2021-11-23T09:59:26.151" v="3683" actId="20577"/>
        <pc:sldMkLst>
          <pc:docMk/>
          <pc:sldMk cId="1708659789" sldId="340"/>
        </pc:sldMkLst>
      </pc:sldChg>
      <pc:sldChg chg="modSp mod">
        <pc:chgData name="Pradeep Nair" userId="de867f30-f0e1-452b-914f-80bb3c85f24b" providerId="ADAL" clId="{52FC4D5E-0EB2-4087-9996-87C361075323}" dt="2021-11-23T02:28:08.407" v="3640" actId="20577"/>
        <pc:sldMkLst>
          <pc:docMk/>
          <pc:sldMk cId="999104156" sldId="344"/>
        </pc:sldMkLst>
        <pc:spChg chg="mod">
          <ac:chgData name="Pradeep Nair" userId="de867f30-f0e1-452b-914f-80bb3c85f24b" providerId="ADAL" clId="{52FC4D5E-0EB2-4087-9996-87C361075323}" dt="2021-11-23T02:28:08.407" v="3640" actId="20577"/>
          <ac:spMkLst>
            <pc:docMk/>
            <pc:sldMk cId="999104156" sldId="344"/>
            <ac:spMk id="8" creationId="{00000000-0000-0000-0000-000000000000}"/>
          </ac:spMkLst>
        </pc:spChg>
      </pc:sldChg>
      <pc:sldChg chg="modSp">
        <pc:chgData name="Pradeep Nair" userId="de867f30-f0e1-452b-914f-80bb3c85f24b" providerId="ADAL" clId="{52FC4D5E-0EB2-4087-9996-87C361075323}" dt="2021-11-23T02:30:41.500" v="3670" actId="113"/>
        <pc:sldMkLst>
          <pc:docMk/>
          <pc:sldMk cId="2050130604" sldId="346"/>
        </pc:sldMkLst>
        <pc:spChg chg="mod">
          <ac:chgData name="Pradeep Nair" userId="de867f30-f0e1-452b-914f-80bb3c85f24b" providerId="ADAL" clId="{52FC4D5E-0EB2-4087-9996-87C361075323}" dt="2021-11-23T02:30:41.500" v="3670" actId="113"/>
          <ac:spMkLst>
            <pc:docMk/>
            <pc:sldMk cId="2050130604" sldId="346"/>
            <ac:spMk id="75" creationId="{00000000-0000-0000-0000-000000000000}"/>
          </ac:spMkLst>
        </pc:spChg>
      </pc:sldChg>
      <pc:sldChg chg="modSp mod">
        <pc:chgData name="Pradeep Nair" userId="de867f30-f0e1-452b-914f-80bb3c85f24b" providerId="ADAL" clId="{52FC4D5E-0EB2-4087-9996-87C361075323}" dt="2021-11-23T02:29:08.036" v="3645" actId="108"/>
        <pc:sldMkLst>
          <pc:docMk/>
          <pc:sldMk cId="117625081" sldId="347"/>
        </pc:sldMkLst>
        <pc:spChg chg="mod">
          <ac:chgData name="Pradeep Nair" userId="de867f30-f0e1-452b-914f-80bb3c85f24b" providerId="ADAL" clId="{52FC4D5E-0EB2-4087-9996-87C361075323}" dt="2021-11-23T02:29:08.036" v="3645" actId="108"/>
          <ac:spMkLst>
            <pc:docMk/>
            <pc:sldMk cId="117625081" sldId="347"/>
            <ac:spMk id="75" creationId="{00000000-0000-0000-0000-000000000000}"/>
          </ac:spMkLst>
        </pc:spChg>
      </pc:sldChg>
      <pc:sldChg chg="modSp mod">
        <pc:chgData name="Pradeep Nair" userId="de867f30-f0e1-452b-914f-80bb3c85f24b" providerId="ADAL" clId="{52FC4D5E-0EB2-4087-9996-87C361075323}" dt="2021-11-23T02:30:34.528" v="3669" actId="1035"/>
        <pc:sldMkLst>
          <pc:docMk/>
          <pc:sldMk cId="2115058295" sldId="348"/>
        </pc:sldMkLst>
        <pc:spChg chg="mod">
          <ac:chgData name="Pradeep Nair" userId="de867f30-f0e1-452b-914f-80bb3c85f24b" providerId="ADAL" clId="{52FC4D5E-0EB2-4087-9996-87C361075323}" dt="2021-11-23T02:30:34.528" v="3669" actId="1035"/>
          <ac:spMkLst>
            <pc:docMk/>
            <pc:sldMk cId="2115058295" sldId="348"/>
            <ac:spMk id="75" creationId="{00000000-0000-0000-0000-000000000000}"/>
          </ac:spMkLst>
        </pc:spChg>
      </pc:sldChg>
      <pc:sldChg chg="modSp mod modNotesTx">
        <pc:chgData name="Pradeep Nair" userId="de867f30-f0e1-452b-914f-80bb3c85f24b" providerId="ADAL" clId="{52FC4D5E-0EB2-4087-9996-87C361075323}" dt="2021-11-23T02:30:27.049" v="3661" actId="1076"/>
        <pc:sldMkLst>
          <pc:docMk/>
          <pc:sldMk cId="1971725872" sldId="349"/>
        </pc:sldMkLst>
        <pc:spChg chg="mod">
          <ac:chgData name="Pradeep Nair" userId="de867f30-f0e1-452b-914f-80bb3c85f24b" providerId="ADAL" clId="{52FC4D5E-0EB2-4087-9996-87C361075323}" dt="2021-11-23T02:30:27.049" v="3661" actId="1076"/>
          <ac:spMkLst>
            <pc:docMk/>
            <pc:sldMk cId="1971725872" sldId="349"/>
            <ac:spMk id="337" creationId="{00000000-0000-0000-0000-000000000000}"/>
          </ac:spMkLst>
        </pc:spChg>
      </pc:sldChg>
      <pc:sldChg chg="modSp mod modNotesTx">
        <pc:chgData name="Pradeep Nair" userId="de867f30-f0e1-452b-914f-80bb3c85f24b" providerId="ADAL" clId="{52FC4D5E-0EB2-4087-9996-87C361075323}" dt="2021-11-23T02:29:23.698" v="3648" actId="108"/>
        <pc:sldMkLst>
          <pc:docMk/>
          <pc:sldMk cId="59132508" sldId="350"/>
        </pc:sldMkLst>
        <pc:spChg chg="mod">
          <ac:chgData name="Pradeep Nair" userId="de867f30-f0e1-452b-914f-80bb3c85f24b" providerId="ADAL" clId="{52FC4D5E-0EB2-4087-9996-87C361075323}" dt="2021-11-23T02:29:23.698" v="3648" actId="108"/>
          <ac:spMkLst>
            <pc:docMk/>
            <pc:sldMk cId="59132508" sldId="350"/>
            <ac:spMk id="337" creationId="{00000000-0000-0000-0000-000000000000}"/>
          </ac:spMkLst>
        </pc:spChg>
      </pc:sldChg>
      <pc:sldChg chg="modSp mod">
        <pc:chgData name="Pradeep Nair" userId="de867f30-f0e1-452b-914f-80bb3c85f24b" providerId="ADAL" clId="{52FC4D5E-0EB2-4087-9996-87C361075323}" dt="2021-11-23T02:30:13.915" v="3659" actId="1076"/>
        <pc:sldMkLst>
          <pc:docMk/>
          <pc:sldMk cId="665028619" sldId="351"/>
        </pc:sldMkLst>
        <pc:spChg chg="mod">
          <ac:chgData name="Pradeep Nair" userId="de867f30-f0e1-452b-914f-80bb3c85f24b" providerId="ADAL" clId="{52FC4D5E-0EB2-4087-9996-87C361075323}" dt="2021-11-23T02:30:13.915" v="3659" actId="1076"/>
          <ac:spMkLst>
            <pc:docMk/>
            <pc:sldMk cId="665028619" sldId="351"/>
            <ac:spMk id="4" creationId="{00000000-0000-0000-0000-000000000000}"/>
          </ac:spMkLst>
        </pc:spChg>
      </pc:sldChg>
      <pc:sldChg chg="modSp mod">
        <pc:chgData name="Pradeep Nair" userId="de867f30-f0e1-452b-914f-80bb3c85f24b" providerId="ADAL" clId="{52FC4D5E-0EB2-4087-9996-87C361075323}" dt="2021-11-23T02:30:00.277" v="3656" actId="115"/>
        <pc:sldMkLst>
          <pc:docMk/>
          <pc:sldMk cId="1278105860" sldId="352"/>
        </pc:sldMkLst>
        <pc:spChg chg="mod">
          <ac:chgData name="Pradeep Nair" userId="de867f30-f0e1-452b-914f-80bb3c85f24b" providerId="ADAL" clId="{52FC4D5E-0EB2-4087-9996-87C361075323}" dt="2021-11-23T02:30:00.277" v="3656" actId="115"/>
          <ac:spMkLst>
            <pc:docMk/>
            <pc:sldMk cId="1278105860" sldId="352"/>
            <ac:spMk id="9" creationId="{00000000-0000-0000-0000-000000000000}"/>
          </ac:spMkLst>
        </pc:spChg>
      </pc:sldChg>
      <pc:sldChg chg="modSp mod">
        <pc:chgData name="Pradeep Nair" userId="de867f30-f0e1-452b-914f-80bb3c85f24b" providerId="ADAL" clId="{52FC4D5E-0EB2-4087-9996-87C361075323}" dt="2021-11-23T02:29:35.323" v="3651" actId="108"/>
        <pc:sldMkLst>
          <pc:docMk/>
          <pc:sldMk cId="310655050" sldId="353"/>
        </pc:sldMkLst>
        <pc:spChg chg="mod">
          <ac:chgData name="Pradeep Nair" userId="de867f30-f0e1-452b-914f-80bb3c85f24b" providerId="ADAL" clId="{52FC4D5E-0EB2-4087-9996-87C361075323}" dt="2021-11-23T02:29:35.323" v="3651" actId="108"/>
          <ac:spMkLst>
            <pc:docMk/>
            <pc:sldMk cId="310655050" sldId="353"/>
            <ac:spMk id="3" creationId="{00000000-0000-0000-0000-000000000000}"/>
          </ac:spMkLst>
        </pc:spChg>
      </pc:sldChg>
      <pc:sldChg chg="modSp mod">
        <pc:chgData name="Pradeep Nair" userId="de867f30-f0e1-452b-914f-80bb3c85f24b" providerId="ADAL" clId="{52FC4D5E-0EB2-4087-9996-87C361075323}" dt="2021-11-23T02:29:47.792" v="3653" actId="113"/>
        <pc:sldMkLst>
          <pc:docMk/>
          <pc:sldMk cId="327501384" sldId="354"/>
        </pc:sldMkLst>
        <pc:spChg chg="mod">
          <ac:chgData name="Pradeep Nair" userId="de867f30-f0e1-452b-914f-80bb3c85f24b" providerId="ADAL" clId="{52FC4D5E-0EB2-4087-9996-87C361075323}" dt="2021-11-23T02:29:47.792" v="3653" actId="113"/>
          <ac:spMkLst>
            <pc:docMk/>
            <pc:sldMk cId="327501384" sldId="354"/>
            <ac:spMk id="9" creationId="{00000000-0000-0000-0000-000000000000}"/>
          </ac:spMkLst>
        </pc:spChg>
      </pc:sldChg>
      <pc:sldChg chg="modSp mod">
        <pc:chgData name="Pradeep Nair" userId="de867f30-f0e1-452b-914f-80bb3c85f24b" providerId="ADAL" clId="{52FC4D5E-0EB2-4087-9996-87C361075323}" dt="2021-11-22T02:45:05.225" v="7" actId="1076"/>
        <pc:sldMkLst>
          <pc:docMk/>
          <pc:sldMk cId="738986755" sldId="361"/>
        </pc:sldMkLst>
        <pc:picChg chg="mod">
          <ac:chgData name="Pradeep Nair" userId="de867f30-f0e1-452b-914f-80bb3c85f24b" providerId="ADAL" clId="{52FC4D5E-0EB2-4087-9996-87C361075323}" dt="2021-11-22T02:45:05.225" v="7" actId="1076"/>
          <ac:picMkLst>
            <pc:docMk/>
            <pc:sldMk cId="738986755" sldId="361"/>
            <ac:picMk id="13" creationId="{00000000-0000-0000-0000-000000000000}"/>
          </ac:picMkLst>
        </pc:picChg>
      </pc:sldChg>
      <pc:sldChg chg="modSp mod">
        <pc:chgData name="Pradeep Nair" userId="de867f30-f0e1-452b-914f-80bb3c85f24b" providerId="ADAL" clId="{52FC4D5E-0EB2-4087-9996-87C361075323}" dt="2021-11-22T02:44:56.037" v="5" actId="1076"/>
        <pc:sldMkLst>
          <pc:docMk/>
          <pc:sldMk cId="472008094" sldId="362"/>
        </pc:sldMkLst>
        <pc:picChg chg="mod">
          <ac:chgData name="Pradeep Nair" userId="de867f30-f0e1-452b-914f-80bb3c85f24b" providerId="ADAL" clId="{52FC4D5E-0EB2-4087-9996-87C361075323}" dt="2021-11-22T02:44:56.037" v="5" actId="1076"/>
          <ac:picMkLst>
            <pc:docMk/>
            <pc:sldMk cId="472008094" sldId="362"/>
            <ac:picMk id="9" creationId="{00000000-0000-0000-0000-000000000000}"/>
          </ac:picMkLst>
        </pc:picChg>
      </pc:sldChg>
      <pc:sldChg chg="modSp new mod modAnim modNotesTx">
        <pc:chgData name="Pradeep Nair" userId="de867f30-f0e1-452b-914f-80bb3c85f24b" providerId="ADAL" clId="{52FC4D5E-0EB2-4087-9996-87C361075323}" dt="2021-11-23T01:57:32.458" v="542" actId="20577"/>
        <pc:sldMkLst>
          <pc:docMk/>
          <pc:sldMk cId="306813496" sldId="363"/>
        </pc:sldMkLst>
        <pc:spChg chg="mod">
          <ac:chgData name="Pradeep Nair" userId="de867f30-f0e1-452b-914f-80bb3c85f24b" providerId="ADAL" clId="{52FC4D5E-0EB2-4087-9996-87C361075323}" dt="2021-11-23T01:57:12.372" v="513" actId="403"/>
          <ac:spMkLst>
            <pc:docMk/>
            <pc:sldMk cId="306813496" sldId="363"/>
            <ac:spMk id="2" creationId="{DE1EB608-368B-4C3E-90F0-8236EC9B20A4}"/>
          </ac:spMkLst>
        </pc:spChg>
        <pc:spChg chg="mod">
          <ac:chgData name="Pradeep Nair" userId="de867f30-f0e1-452b-914f-80bb3c85f24b" providerId="ADAL" clId="{52FC4D5E-0EB2-4087-9996-87C361075323}" dt="2021-11-23T01:54:50.530" v="135" actId="20577"/>
          <ac:spMkLst>
            <pc:docMk/>
            <pc:sldMk cId="306813496" sldId="363"/>
            <ac:spMk id="3" creationId="{B2DFBA43-4BCC-4592-BF9F-FEF2BB4612D2}"/>
          </ac:spMkLst>
        </pc:spChg>
      </pc:sldChg>
      <pc:sldChg chg="modSp new mod">
        <pc:chgData name="Pradeep Nair" userId="de867f30-f0e1-452b-914f-80bb3c85f24b" providerId="ADAL" clId="{52FC4D5E-0EB2-4087-9996-87C361075323}" dt="2021-11-23T02:00:51.269" v="806" actId="20577"/>
        <pc:sldMkLst>
          <pc:docMk/>
          <pc:sldMk cId="1461841534" sldId="364"/>
        </pc:sldMkLst>
        <pc:spChg chg="mod">
          <ac:chgData name="Pradeep Nair" userId="de867f30-f0e1-452b-914f-80bb3c85f24b" providerId="ADAL" clId="{52FC4D5E-0EB2-4087-9996-87C361075323}" dt="2021-11-23T02:00:51.269" v="806" actId="20577"/>
          <ac:spMkLst>
            <pc:docMk/>
            <pc:sldMk cId="1461841534" sldId="364"/>
            <ac:spMk id="2" creationId="{6A9835C0-DFAC-4020-BDA4-ED02A0E82E8A}"/>
          </ac:spMkLst>
        </pc:spChg>
        <pc:spChg chg="mod">
          <ac:chgData name="Pradeep Nair" userId="de867f30-f0e1-452b-914f-80bb3c85f24b" providerId="ADAL" clId="{52FC4D5E-0EB2-4087-9996-87C361075323}" dt="2021-11-23T01:59:30.297" v="579" actId="20577"/>
          <ac:spMkLst>
            <pc:docMk/>
            <pc:sldMk cId="1461841534" sldId="364"/>
            <ac:spMk id="3" creationId="{527AE977-761F-4381-82FF-B75B84F83851}"/>
          </ac:spMkLst>
        </pc:spChg>
      </pc:sldChg>
      <pc:sldChg chg="modSp add mod">
        <pc:chgData name="Pradeep Nair" userId="de867f30-f0e1-452b-914f-80bb3c85f24b" providerId="ADAL" clId="{52FC4D5E-0EB2-4087-9996-87C361075323}" dt="2021-11-23T02:02:39.907" v="1086" actId="20577"/>
        <pc:sldMkLst>
          <pc:docMk/>
          <pc:sldMk cId="89065407" sldId="365"/>
        </pc:sldMkLst>
        <pc:spChg chg="mod">
          <ac:chgData name="Pradeep Nair" userId="de867f30-f0e1-452b-914f-80bb3c85f24b" providerId="ADAL" clId="{52FC4D5E-0EB2-4087-9996-87C361075323}" dt="2021-11-23T02:02:39.907" v="1086" actId="20577"/>
          <ac:spMkLst>
            <pc:docMk/>
            <pc:sldMk cId="89065407" sldId="365"/>
            <ac:spMk id="2" creationId="{6A9835C0-DFAC-4020-BDA4-ED02A0E82E8A}"/>
          </ac:spMkLst>
        </pc:spChg>
      </pc:sldChg>
      <pc:sldChg chg="modSp add mod">
        <pc:chgData name="Pradeep Nair" userId="de867f30-f0e1-452b-914f-80bb3c85f24b" providerId="ADAL" clId="{52FC4D5E-0EB2-4087-9996-87C361075323}" dt="2021-11-23T02:04:54.120" v="1460" actId="20577"/>
        <pc:sldMkLst>
          <pc:docMk/>
          <pc:sldMk cId="2104773104" sldId="366"/>
        </pc:sldMkLst>
        <pc:spChg chg="mod">
          <ac:chgData name="Pradeep Nair" userId="de867f30-f0e1-452b-914f-80bb3c85f24b" providerId="ADAL" clId="{52FC4D5E-0EB2-4087-9996-87C361075323}" dt="2021-11-23T02:04:54.120" v="1460" actId="20577"/>
          <ac:spMkLst>
            <pc:docMk/>
            <pc:sldMk cId="2104773104" sldId="366"/>
            <ac:spMk id="2" creationId="{6A9835C0-DFAC-4020-BDA4-ED02A0E82E8A}"/>
          </ac:spMkLst>
        </pc:spChg>
        <pc:spChg chg="mod">
          <ac:chgData name="Pradeep Nair" userId="de867f30-f0e1-452b-914f-80bb3c85f24b" providerId="ADAL" clId="{52FC4D5E-0EB2-4087-9996-87C361075323}" dt="2021-11-23T02:03:14.872" v="1165" actId="20577"/>
          <ac:spMkLst>
            <pc:docMk/>
            <pc:sldMk cId="2104773104" sldId="366"/>
            <ac:spMk id="3" creationId="{527AE977-761F-4381-82FF-B75B84F83851}"/>
          </ac:spMkLst>
        </pc:spChg>
      </pc:sldChg>
      <pc:sldChg chg="modSp add mod ord">
        <pc:chgData name="Pradeep Nair" userId="de867f30-f0e1-452b-914f-80bb3c85f24b" providerId="ADAL" clId="{52FC4D5E-0EB2-4087-9996-87C361075323}" dt="2021-11-23T02:07:35.884" v="1667" actId="403"/>
        <pc:sldMkLst>
          <pc:docMk/>
          <pc:sldMk cId="1359820208" sldId="367"/>
        </pc:sldMkLst>
        <pc:spChg chg="mod">
          <ac:chgData name="Pradeep Nair" userId="de867f30-f0e1-452b-914f-80bb3c85f24b" providerId="ADAL" clId="{52FC4D5E-0EB2-4087-9996-87C361075323}" dt="2021-11-23T02:07:35.884" v="1667" actId="403"/>
          <ac:spMkLst>
            <pc:docMk/>
            <pc:sldMk cId="1359820208" sldId="367"/>
            <ac:spMk id="2" creationId="{6A9835C0-DFAC-4020-BDA4-ED02A0E82E8A}"/>
          </ac:spMkLst>
        </pc:spChg>
        <pc:spChg chg="mod">
          <ac:chgData name="Pradeep Nair" userId="de867f30-f0e1-452b-914f-80bb3c85f24b" providerId="ADAL" clId="{52FC4D5E-0EB2-4087-9996-87C361075323}" dt="2021-11-23T02:05:11.263" v="1465" actId="20577"/>
          <ac:spMkLst>
            <pc:docMk/>
            <pc:sldMk cId="1359820208" sldId="367"/>
            <ac:spMk id="3" creationId="{527AE977-761F-4381-82FF-B75B84F83851}"/>
          </ac:spMkLst>
        </pc:spChg>
      </pc:sldChg>
      <pc:sldChg chg="addSp delSp modSp new mod setBg modClrScheme chgLayout">
        <pc:chgData name="Pradeep Nair" userId="de867f30-f0e1-452b-914f-80bb3c85f24b" providerId="ADAL" clId="{52FC4D5E-0EB2-4087-9996-87C361075323}" dt="2021-11-23T02:06:12.077" v="1474"/>
        <pc:sldMkLst>
          <pc:docMk/>
          <pc:sldMk cId="16652263" sldId="368"/>
        </pc:sldMkLst>
        <pc:spChg chg="del">
          <ac:chgData name="Pradeep Nair" userId="de867f30-f0e1-452b-914f-80bb3c85f24b" providerId="ADAL" clId="{52FC4D5E-0EB2-4087-9996-87C361075323}" dt="2021-11-23T02:05:47.478" v="1468" actId="478"/>
          <ac:spMkLst>
            <pc:docMk/>
            <pc:sldMk cId="16652263" sldId="368"/>
            <ac:spMk id="2" creationId="{B9CAA9D9-BD43-4F7D-ACC3-F3819BED5960}"/>
          </ac:spMkLst>
        </pc:spChg>
        <pc:spChg chg="del">
          <ac:chgData name="Pradeep Nair" userId="de867f30-f0e1-452b-914f-80bb3c85f24b" providerId="ADAL" clId="{52FC4D5E-0EB2-4087-9996-87C361075323}" dt="2021-11-23T02:05:49.814" v="1469" actId="478"/>
          <ac:spMkLst>
            <pc:docMk/>
            <pc:sldMk cId="16652263" sldId="368"/>
            <ac:spMk id="3" creationId="{C4D1B76B-961A-40C2-87B8-7957679AA9B7}"/>
          </ac:spMkLst>
        </pc:spChg>
        <pc:picChg chg="add mod">
          <ac:chgData name="Pradeep Nair" userId="de867f30-f0e1-452b-914f-80bb3c85f24b" providerId="ADAL" clId="{52FC4D5E-0EB2-4087-9996-87C361075323}" dt="2021-11-23T02:06:01.558" v="1473" actId="962"/>
          <ac:picMkLst>
            <pc:docMk/>
            <pc:sldMk cId="16652263" sldId="368"/>
            <ac:picMk id="1026" creationId="{E367CABA-2930-4FF5-9FC6-47680C769024}"/>
          </ac:picMkLst>
        </pc:picChg>
      </pc:sldChg>
      <pc:sldChg chg="addSp modSp add mod ord">
        <pc:chgData name="Pradeep Nair" userId="de867f30-f0e1-452b-914f-80bb3c85f24b" providerId="ADAL" clId="{52FC4D5E-0EB2-4087-9996-87C361075323}" dt="2021-11-23T02:10:22.586" v="1925" actId="20577"/>
        <pc:sldMkLst>
          <pc:docMk/>
          <pc:sldMk cId="1316295309" sldId="369"/>
        </pc:sldMkLst>
        <pc:spChg chg="mod">
          <ac:chgData name="Pradeep Nair" userId="de867f30-f0e1-452b-914f-80bb3c85f24b" providerId="ADAL" clId="{52FC4D5E-0EB2-4087-9996-87C361075323}" dt="2021-11-23T02:10:22.586" v="1925" actId="20577"/>
          <ac:spMkLst>
            <pc:docMk/>
            <pc:sldMk cId="1316295309" sldId="369"/>
            <ac:spMk id="2" creationId="{6A9835C0-DFAC-4020-BDA4-ED02A0E82E8A}"/>
          </ac:spMkLst>
        </pc:spChg>
        <pc:spChg chg="mod">
          <ac:chgData name="Pradeep Nair" userId="de867f30-f0e1-452b-914f-80bb3c85f24b" providerId="ADAL" clId="{52FC4D5E-0EB2-4087-9996-87C361075323}" dt="2021-11-23T02:09:22.570" v="1718" actId="20577"/>
          <ac:spMkLst>
            <pc:docMk/>
            <pc:sldMk cId="1316295309" sldId="369"/>
            <ac:spMk id="3" creationId="{527AE977-761F-4381-82FF-B75B84F83851}"/>
          </ac:spMkLst>
        </pc:spChg>
        <pc:picChg chg="add mod">
          <ac:chgData name="Pradeep Nair" userId="de867f30-f0e1-452b-914f-80bb3c85f24b" providerId="ADAL" clId="{52FC4D5E-0EB2-4087-9996-87C361075323}" dt="2021-11-23T02:09:17.379" v="1716" actId="1076"/>
          <ac:picMkLst>
            <pc:docMk/>
            <pc:sldMk cId="1316295309" sldId="369"/>
            <ac:picMk id="2050" creationId="{3B6B91CD-8AE0-4EDF-86AC-71C69C2364AD}"/>
          </ac:picMkLst>
        </pc:picChg>
      </pc:sldChg>
      <pc:sldChg chg="addSp delSp modSp add mod ord">
        <pc:chgData name="Pradeep Nair" userId="de867f30-f0e1-452b-914f-80bb3c85f24b" providerId="ADAL" clId="{52FC4D5E-0EB2-4087-9996-87C361075323}" dt="2021-11-23T02:12:00.175" v="2173" actId="33524"/>
        <pc:sldMkLst>
          <pc:docMk/>
          <pc:sldMk cId="1384279212" sldId="370"/>
        </pc:sldMkLst>
        <pc:spChg chg="mod">
          <ac:chgData name="Pradeep Nair" userId="de867f30-f0e1-452b-914f-80bb3c85f24b" providerId="ADAL" clId="{52FC4D5E-0EB2-4087-9996-87C361075323}" dt="2021-11-23T02:12:00.175" v="2173" actId="33524"/>
          <ac:spMkLst>
            <pc:docMk/>
            <pc:sldMk cId="1384279212" sldId="370"/>
            <ac:spMk id="2" creationId="{6A9835C0-DFAC-4020-BDA4-ED02A0E82E8A}"/>
          </ac:spMkLst>
        </pc:spChg>
        <pc:spChg chg="del">
          <ac:chgData name="Pradeep Nair" userId="de867f30-f0e1-452b-914f-80bb3c85f24b" providerId="ADAL" clId="{52FC4D5E-0EB2-4087-9996-87C361075323}" dt="2021-11-23T02:10:42.682" v="1929" actId="478"/>
          <ac:spMkLst>
            <pc:docMk/>
            <pc:sldMk cId="1384279212" sldId="370"/>
            <ac:spMk id="3" creationId="{527AE977-761F-4381-82FF-B75B84F83851}"/>
          </ac:spMkLst>
        </pc:spChg>
        <pc:spChg chg="add del mod">
          <ac:chgData name="Pradeep Nair" userId="de867f30-f0e1-452b-914f-80bb3c85f24b" providerId="ADAL" clId="{52FC4D5E-0EB2-4087-9996-87C361075323}" dt="2021-11-23T02:10:50.253" v="1932" actId="478"/>
          <ac:spMkLst>
            <pc:docMk/>
            <pc:sldMk cId="1384279212" sldId="370"/>
            <ac:spMk id="5" creationId="{42BA248E-2C82-48E7-B984-46D9D5CD07F4}"/>
          </ac:spMkLst>
        </pc:spChg>
        <pc:spChg chg="add del mod">
          <ac:chgData name="Pradeep Nair" userId="de867f30-f0e1-452b-914f-80bb3c85f24b" providerId="ADAL" clId="{52FC4D5E-0EB2-4087-9996-87C361075323}" dt="2021-11-23T02:10:47.428" v="1931" actId="478"/>
          <ac:spMkLst>
            <pc:docMk/>
            <pc:sldMk cId="1384279212" sldId="370"/>
            <ac:spMk id="6" creationId="{F7B63CE7-CA5E-49CE-96C6-D0FC92E6F237}"/>
          </ac:spMkLst>
        </pc:spChg>
        <pc:spChg chg="add mod">
          <ac:chgData name="Pradeep Nair" userId="de867f30-f0e1-452b-914f-80bb3c85f24b" providerId="ADAL" clId="{52FC4D5E-0EB2-4087-9996-87C361075323}" dt="2021-11-23T02:10:53.605" v="1934"/>
          <ac:spMkLst>
            <pc:docMk/>
            <pc:sldMk cId="1384279212" sldId="370"/>
            <ac:spMk id="8" creationId="{449F9716-2828-4276-858D-B32F0DF754EB}"/>
          </ac:spMkLst>
        </pc:spChg>
        <pc:picChg chg="add del mod">
          <ac:chgData name="Pradeep Nair" userId="de867f30-f0e1-452b-914f-80bb3c85f24b" providerId="ADAL" clId="{52FC4D5E-0EB2-4087-9996-87C361075323}" dt="2021-11-23T02:10:52.428" v="1933" actId="478"/>
          <ac:picMkLst>
            <pc:docMk/>
            <pc:sldMk cId="1384279212" sldId="370"/>
            <ac:picMk id="7" creationId="{167193ED-8D3F-4ED2-8A77-DDBC038B3646}"/>
          </ac:picMkLst>
        </pc:picChg>
        <pc:picChg chg="add mod">
          <ac:chgData name="Pradeep Nair" userId="de867f30-f0e1-452b-914f-80bb3c85f24b" providerId="ADAL" clId="{52FC4D5E-0EB2-4087-9996-87C361075323}" dt="2021-11-23T02:10:53.605" v="1934"/>
          <ac:picMkLst>
            <pc:docMk/>
            <pc:sldMk cId="1384279212" sldId="370"/>
            <ac:picMk id="9" creationId="{218D14E6-9AE9-4424-AF3B-94D43798BB20}"/>
          </ac:picMkLst>
        </pc:picChg>
      </pc:sldChg>
      <pc:sldChg chg="delSp modSp add mod ord">
        <pc:chgData name="Pradeep Nair" userId="de867f30-f0e1-452b-914f-80bb3c85f24b" providerId="ADAL" clId="{52FC4D5E-0EB2-4087-9996-87C361075323}" dt="2021-11-23T02:13:40.190" v="2516" actId="33524"/>
        <pc:sldMkLst>
          <pc:docMk/>
          <pc:sldMk cId="384264600" sldId="371"/>
        </pc:sldMkLst>
        <pc:spChg chg="mod">
          <ac:chgData name="Pradeep Nair" userId="de867f30-f0e1-452b-914f-80bb3c85f24b" providerId="ADAL" clId="{52FC4D5E-0EB2-4087-9996-87C361075323}" dt="2021-11-23T02:13:40.190" v="2516" actId="33524"/>
          <ac:spMkLst>
            <pc:docMk/>
            <pc:sldMk cId="384264600" sldId="371"/>
            <ac:spMk id="2" creationId="{6A9835C0-DFAC-4020-BDA4-ED02A0E82E8A}"/>
          </ac:spMkLst>
        </pc:spChg>
        <pc:spChg chg="mod">
          <ac:chgData name="Pradeep Nair" userId="de867f30-f0e1-452b-914f-80bb3c85f24b" providerId="ADAL" clId="{52FC4D5E-0EB2-4087-9996-87C361075323}" dt="2021-11-23T02:12:27.008" v="2227" actId="20577"/>
          <ac:spMkLst>
            <pc:docMk/>
            <pc:sldMk cId="384264600" sldId="371"/>
            <ac:spMk id="3" creationId="{527AE977-761F-4381-82FF-B75B84F83851}"/>
          </ac:spMkLst>
        </pc:spChg>
        <pc:picChg chg="del">
          <ac:chgData name="Pradeep Nair" userId="de867f30-f0e1-452b-914f-80bb3c85f24b" providerId="ADAL" clId="{52FC4D5E-0EB2-4087-9996-87C361075323}" dt="2021-11-23T02:12:29.272" v="2228" actId="478"/>
          <ac:picMkLst>
            <pc:docMk/>
            <pc:sldMk cId="384264600" sldId="371"/>
            <ac:picMk id="2050" creationId="{3B6B91CD-8AE0-4EDF-86AC-71C69C2364AD}"/>
          </ac:picMkLst>
        </pc:picChg>
      </pc:sldChg>
      <pc:sldChg chg="delSp modSp add mod ord">
        <pc:chgData name="Pradeep Nair" userId="de867f30-f0e1-452b-914f-80bb3c85f24b" providerId="ADAL" clId="{52FC4D5E-0EB2-4087-9996-87C361075323}" dt="2021-11-23T02:14:41.034" v="2685" actId="20577"/>
        <pc:sldMkLst>
          <pc:docMk/>
          <pc:sldMk cId="2347449751" sldId="372"/>
        </pc:sldMkLst>
        <pc:spChg chg="mod">
          <ac:chgData name="Pradeep Nair" userId="de867f30-f0e1-452b-914f-80bb3c85f24b" providerId="ADAL" clId="{52FC4D5E-0EB2-4087-9996-87C361075323}" dt="2021-11-23T02:14:41.034" v="2685" actId="20577"/>
          <ac:spMkLst>
            <pc:docMk/>
            <pc:sldMk cId="2347449751" sldId="372"/>
            <ac:spMk id="2" creationId="{6A9835C0-DFAC-4020-BDA4-ED02A0E82E8A}"/>
          </ac:spMkLst>
        </pc:spChg>
        <pc:spChg chg="mod">
          <ac:chgData name="Pradeep Nair" userId="de867f30-f0e1-452b-914f-80bb3c85f24b" providerId="ADAL" clId="{52FC4D5E-0EB2-4087-9996-87C361075323}" dt="2021-11-23T02:14:02.685" v="2539" actId="20577"/>
          <ac:spMkLst>
            <pc:docMk/>
            <pc:sldMk cId="2347449751" sldId="372"/>
            <ac:spMk id="8" creationId="{449F9716-2828-4276-858D-B32F0DF754EB}"/>
          </ac:spMkLst>
        </pc:spChg>
        <pc:picChg chg="del">
          <ac:chgData name="Pradeep Nair" userId="de867f30-f0e1-452b-914f-80bb3c85f24b" providerId="ADAL" clId="{52FC4D5E-0EB2-4087-9996-87C361075323}" dt="2021-11-23T02:13:49.061" v="2520" actId="478"/>
          <ac:picMkLst>
            <pc:docMk/>
            <pc:sldMk cId="2347449751" sldId="372"/>
            <ac:picMk id="9" creationId="{218D14E6-9AE9-4424-AF3B-94D43798BB20}"/>
          </ac:picMkLst>
        </pc:picChg>
      </pc:sldChg>
      <pc:sldChg chg="modSp add mod ord">
        <pc:chgData name="Pradeep Nair" userId="de867f30-f0e1-452b-914f-80bb3c85f24b" providerId="ADAL" clId="{52FC4D5E-0EB2-4087-9996-87C361075323}" dt="2021-11-23T02:17:55.909" v="3200" actId="313"/>
        <pc:sldMkLst>
          <pc:docMk/>
          <pc:sldMk cId="3892490813" sldId="373"/>
        </pc:sldMkLst>
        <pc:spChg chg="mod">
          <ac:chgData name="Pradeep Nair" userId="de867f30-f0e1-452b-914f-80bb3c85f24b" providerId="ADAL" clId="{52FC4D5E-0EB2-4087-9996-87C361075323}" dt="2021-11-23T02:17:55.909" v="3200" actId="313"/>
          <ac:spMkLst>
            <pc:docMk/>
            <pc:sldMk cId="3892490813" sldId="373"/>
            <ac:spMk id="2" creationId="{6A9835C0-DFAC-4020-BDA4-ED02A0E82E8A}"/>
          </ac:spMkLst>
        </pc:spChg>
        <pc:spChg chg="mod">
          <ac:chgData name="Pradeep Nair" userId="de867f30-f0e1-452b-914f-80bb3c85f24b" providerId="ADAL" clId="{52FC4D5E-0EB2-4087-9996-87C361075323}" dt="2021-11-23T02:15:35.767" v="2740" actId="20577"/>
          <ac:spMkLst>
            <pc:docMk/>
            <pc:sldMk cId="3892490813" sldId="373"/>
            <ac:spMk id="3" creationId="{527AE977-761F-4381-82FF-B75B84F83851}"/>
          </ac:spMkLst>
        </pc:spChg>
      </pc:sldChg>
      <pc:sldChg chg="modSp add mod ord">
        <pc:chgData name="Pradeep Nair" userId="de867f30-f0e1-452b-914f-80bb3c85f24b" providerId="ADAL" clId="{52FC4D5E-0EB2-4087-9996-87C361075323}" dt="2021-11-23T02:19:49.754" v="3545" actId="20577"/>
        <pc:sldMkLst>
          <pc:docMk/>
          <pc:sldMk cId="2557821192" sldId="374"/>
        </pc:sldMkLst>
        <pc:spChg chg="mod">
          <ac:chgData name="Pradeep Nair" userId="de867f30-f0e1-452b-914f-80bb3c85f24b" providerId="ADAL" clId="{52FC4D5E-0EB2-4087-9996-87C361075323}" dt="2021-11-23T02:19:49.754" v="3545" actId="20577"/>
          <ac:spMkLst>
            <pc:docMk/>
            <pc:sldMk cId="2557821192" sldId="374"/>
            <ac:spMk id="2" creationId="{6A9835C0-DFAC-4020-BDA4-ED02A0E82E8A}"/>
          </ac:spMkLst>
        </pc:spChg>
        <pc:spChg chg="mod">
          <ac:chgData name="Pradeep Nair" userId="de867f30-f0e1-452b-914f-80bb3c85f24b" providerId="ADAL" clId="{52FC4D5E-0EB2-4087-9996-87C361075323}" dt="2021-11-23T02:18:13.243" v="3204"/>
          <ac:spMkLst>
            <pc:docMk/>
            <pc:sldMk cId="2557821192" sldId="374"/>
            <ac:spMk id="8" creationId="{449F9716-2828-4276-858D-B32F0DF754EB}"/>
          </ac:spMkLst>
        </pc:spChg>
      </pc:sldChg>
      <pc:sldChg chg="add">
        <pc:chgData name="Pradeep Nair" userId="de867f30-f0e1-452b-914f-80bb3c85f24b" providerId="ADAL" clId="{52FC4D5E-0EB2-4087-9996-87C361075323}" dt="2021-11-23T02:21:48.121" v="3546" actId="2890"/>
        <pc:sldMkLst>
          <pc:docMk/>
          <pc:sldMk cId="528279856" sldId="375"/>
        </pc:sldMkLst>
      </pc:sldChg>
      <pc:sldMasterChg chg="modSldLayout">
        <pc:chgData name="Pradeep Nair" userId="de867f30-f0e1-452b-914f-80bb3c85f24b" providerId="ADAL" clId="{52FC4D5E-0EB2-4087-9996-87C361075323}" dt="2021-11-22T02:42:50.390" v="3" actId="20577"/>
        <pc:sldMasterMkLst>
          <pc:docMk/>
          <pc:sldMasterMk cId="1790270825" sldId="2147484082"/>
        </pc:sldMasterMkLst>
        <pc:sldLayoutChg chg="modSp mod">
          <pc:chgData name="Pradeep Nair" userId="de867f30-f0e1-452b-914f-80bb3c85f24b" providerId="ADAL" clId="{52FC4D5E-0EB2-4087-9996-87C361075323}" dt="2021-11-22T02:42:50.390" v="3" actId="20577"/>
          <pc:sldLayoutMkLst>
            <pc:docMk/>
            <pc:sldMasterMk cId="1790270825" sldId="2147484082"/>
            <pc:sldLayoutMk cId="3298017323" sldId="2147484272"/>
          </pc:sldLayoutMkLst>
          <pc:spChg chg="mod">
            <ac:chgData name="Pradeep Nair" userId="de867f30-f0e1-452b-914f-80bb3c85f24b" providerId="ADAL" clId="{52FC4D5E-0EB2-4087-9996-87C361075323}" dt="2021-11-22T02:42:50.390" v="3" actId="20577"/>
            <ac:spMkLst>
              <pc:docMk/>
              <pc:sldMasterMk cId="1790270825" sldId="2147484082"/>
              <pc:sldLayoutMk cId="3298017323" sldId="2147484272"/>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11/23/2021 9:29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11/23/2021 9:28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11/23/2021 9:28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11/23/2021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21</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50146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API Gateway:</a:t>
            </a:r>
          </a:p>
          <a:p>
            <a:endParaRPr lang="en-US" dirty="0"/>
          </a:p>
          <a:p>
            <a:pPr marL="171450" indent="-171450">
              <a:buFont typeface="Arial" panose="020B0604020202020204" pitchFamily="34" charset="0"/>
              <a:buChar char="•"/>
            </a:pPr>
            <a:r>
              <a:rPr lang="en-US" b="1" dirty="0"/>
              <a:t>Hide complexity </a:t>
            </a:r>
            <a:r>
              <a:rPr lang="en-US" dirty="0"/>
              <a:t>and internal protocol ongoing behind the scene. Makes sense </a:t>
            </a:r>
            <a:r>
              <a:rPr lang="en-US" b="1" dirty="0"/>
              <a:t>if this complexity does not produce any value </a:t>
            </a:r>
            <a:r>
              <a:rPr lang="en-US" dirty="0"/>
              <a:t>for the client.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complexity </a:t>
            </a:r>
            <a:r>
              <a:rPr lang="en-US" b="1" dirty="0"/>
              <a:t>can come from different protocols</a:t>
            </a:r>
            <a:r>
              <a:rPr lang="en-US" dirty="0"/>
              <a:t> used between services =&gt; </a:t>
            </a:r>
            <a:r>
              <a:rPr lang="en-US" dirty="0" err="1"/>
              <a:t>WebSockets</a:t>
            </a:r>
            <a:r>
              <a:rPr lang="en-US" dirty="0"/>
              <a:t> or AMQP (</a:t>
            </a:r>
            <a:r>
              <a:rPr lang="en-US" dirty="0" err="1"/>
              <a:t>asynchronuous</a:t>
            </a:r>
            <a:r>
              <a:rPr lang="en-US" dirty="0"/>
              <a:t> queuing mechanism)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can come from </a:t>
            </a:r>
            <a:r>
              <a:rPr lang="en-US" b="1" dirty="0"/>
              <a:t>partitioning</a:t>
            </a:r>
            <a:r>
              <a:rPr lang="en-US" dirty="0"/>
              <a:t> of data to support more load =&gt; has to be abstracted away from clients.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349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Solution =&gt; API Gateway pattern to centralize this logic.</a:t>
            </a:r>
          </a:p>
          <a:p>
            <a:endParaRPr lang="en-US" dirty="0"/>
          </a:p>
          <a:p>
            <a:r>
              <a:rPr lang="en-US" dirty="0"/>
              <a:t>It can be responsible for </a:t>
            </a:r>
            <a:r>
              <a:rPr lang="en-US" b="1" dirty="0"/>
              <a:t>cross-cutting concerns</a:t>
            </a:r>
            <a:r>
              <a:rPr lang="en-US" dirty="0"/>
              <a:t>:</a:t>
            </a:r>
          </a:p>
          <a:p>
            <a:pPr marL="171450" indent="-171450">
              <a:buFontTx/>
              <a:buChar char="-"/>
            </a:pPr>
            <a:r>
              <a:rPr lang="en-US" b="1" dirty="0"/>
              <a:t>Routing/Aggregation</a:t>
            </a:r>
          </a:p>
          <a:p>
            <a:pPr marL="171450" indent="-171450">
              <a:buFontTx/>
              <a:buChar char="-"/>
            </a:pPr>
            <a:r>
              <a:rPr lang="en-US" b="1" dirty="0"/>
              <a:t>Authentication</a:t>
            </a:r>
          </a:p>
          <a:p>
            <a:pPr marL="171450" indent="-171450">
              <a:buFontTx/>
              <a:buChar char="-"/>
            </a:pPr>
            <a:r>
              <a:rPr lang="en-US" b="1" dirty="0"/>
              <a:t>Caching</a:t>
            </a:r>
          </a:p>
          <a:p>
            <a:pPr marL="171450" indent="-171450">
              <a:buFontTx/>
              <a:buChar char="-"/>
            </a:pPr>
            <a:r>
              <a:rPr lang="en-US" b="1" dirty="0"/>
              <a:t>Load balancing</a:t>
            </a:r>
          </a:p>
          <a:p>
            <a:pPr marL="171450" indent="-171450">
              <a:buFontTx/>
              <a:buChar char="-"/>
            </a:pPr>
            <a:r>
              <a:rPr lang="en-US" b="1" dirty="0"/>
              <a:t>A/B testing</a:t>
            </a:r>
          </a:p>
          <a:p>
            <a:pPr marL="171450" indent="-171450">
              <a:buFontTx/>
              <a:buChar char="-"/>
            </a:pPr>
            <a:r>
              <a:rPr lang="en-US" dirty="0"/>
              <a:t>Client specific transformation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40649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Example of API Gateway for an online store</a:t>
            </a:r>
          </a:p>
          <a:p>
            <a:endParaRPr lang="en-US"/>
          </a:p>
          <a:p>
            <a:pPr marL="171450" indent="-171450">
              <a:buFontTx/>
              <a:buChar char="-"/>
            </a:pPr>
            <a:r>
              <a:rPr lang="en-US"/>
              <a:t>Get status of an order</a:t>
            </a:r>
          </a:p>
          <a:p>
            <a:pPr marL="388712" lvl="1" indent="-171450">
              <a:buFontTx/>
              <a:buChar char="-"/>
            </a:pPr>
            <a:r>
              <a:rPr lang="en-US"/>
              <a:t>Would call </a:t>
            </a:r>
            <a:r>
              <a:rPr lang="en-US" b="1"/>
              <a:t>Order</a:t>
            </a:r>
            <a:r>
              <a:rPr lang="en-US"/>
              <a:t> service</a:t>
            </a:r>
          </a:p>
          <a:p>
            <a:pPr marL="388712" lvl="1" indent="-171450">
              <a:buFontTx/>
              <a:buChar char="-"/>
            </a:pPr>
            <a:r>
              <a:rPr lang="en-US" b="1"/>
              <a:t>Product</a:t>
            </a:r>
            <a:r>
              <a:rPr lang="en-US"/>
              <a:t> service =&gt; display the metadata of the products ordered =&gt; SQL database</a:t>
            </a:r>
          </a:p>
          <a:p>
            <a:pPr marL="388712" lvl="1" indent="-171450">
              <a:buFontTx/>
              <a:buChar char="-"/>
            </a:pPr>
            <a:r>
              <a:rPr lang="en-US" b="1"/>
              <a:t>Review</a:t>
            </a:r>
          </a:p>
          <a:p>
            <a:pPr marL="388712" lvl="1" indent="-171450">
              <a:buFontTx/>
              <a:buChar char="-"/>
            </a:pPr>
            <a:r>
              <a:rPr lang="en-US" b="1"/>
              <a:t>Cart</a:t>
            </a:r>
          </a:p>
          <a:p>
            <a:pPr marL="388712" lvl="1" indent="-171450">
              <a:buFontTx/>
              <a:buChar char="-"/>
            </a:pPr>
            <a:r>
              <a:rPr lang="en-US" b="1"/>
              <a:t>Shipping</a:t>
            </a:r>
          </a:p>
          <a:p>
            <a:pPr marL="217262" lvl="1" indent="0">
              <a:buFontTx/>
              <a:buNone/>
            </a:pPr>
            <a:r>
              <a:rPr lang="en-US" b="0"/>
              <a:t>Each service would have its own responsibility and its own data store (single source of truth)</a:t>
            </a:r>
          </a:p>
          <a:p>
            <a:pPr marL="217262" lvl="1" indent="0">
              <a:buFontTx/>
              <a:buNone/>
            </a:pP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8966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Other challenge</a:t>
            </a:r>
            <a:r>
              <a:rPr lang="en-US" dirty="0"/>
              <a:t>: know </a:t>
            </a:r>
            <a:r>
              <a:rPr lang="en-US" b="1" dirty="0"/>
              <a:t>where each service lives in the cluster</a:t>
            </a:r>
          </a:p>
          <a:p>
            <a:endParaRPr lang="en-US" b="1" dirty="0"/>
          </a:p>
          <a:p>
            <a:r>
              <a:rPr lang="en-US" b="1" dirty="0"/>
              <a:t>Solution: </a:t>
            </a:r>
            <a:r>
              <a:rPr lang="en-US" b="0" dirty="0"/>
              <a:t>keep track of a mapping </a:t>
            </a:r>
            <a:r>
              <a:rPr lang="en-US" b="1" dirty="0" err="1"/>
              <a:t>serviceId</a:t>
            </a:r>
            <a:r>
              <a:rPr lang="en-US" b="1" dirty="0"/>
              <a:t> =&gt; list of IPs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080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Client-side discovery</a:t>
            </a:r>
            <a:r>
              <a:rPr lang="en-US" dirty="0"/>
              <a:t>:</a:t>
            </a:r>
          </a:p>
          <a:p>
            <a:pPr marL="171450" indent="-171450">
              <a:buFontTx/>
              <a:buChar char="-"/>
            </a:pPr>
            <a:r>
              <a:rPr lang="en-US" b="1" dirty="0"/>
              <a:t>Clients call </a:t>
            </a:r>
            <a:r>
              <a:rPr lang="en-US" dirty="0"/>
              <a:t>the </a:t>
            </a:r>
            <a:r>
              <a:rPr lang="en-US" b="1" dirty="0"/>
              <a:t>service registry </a:t>
            </a:r>
            <a:r>
              <a:rPr lang="en-US" dirty="0"/>
              <a:t>and then </a:t>
            </a:r>
            <a:r>
              <a:rPr lang="en-US" b="1" dirty="0"/>
              <a:t>one of the address returned</a:t>
            </a:r>
          </a:p>
          <a:p>
            <a:pPr marL="171450" indent="-171450">
              <a:buFontTx/>
              <a:buChar char="-"/>
            </a:pPr>
            <a:endParaRPr lang="en-US" b="1" dirty="0"/>
          </a:p>
          <a:p>
            <a:pPr marL="0" indent="0">
              <a:buFontTx/>
              <a:buNone/>
            </a:pPr>
            <a:r>
              <a:rPr lang="en-US" b="1" dirty="0"/>
              <a:t>Good : performance. </a:t>
            </a:r>
          </a:p>
          <a:p>
            <a:pPr marL="0" indent="0">
              <a:buFontTx/>
              <a:buNone/>
            </a:pPr>
            <a:endParaRPr lang="en-US" b="1" dirty="0"/>
          </a:p>
          <a:p>
            <a:pPr marL="0" indent="0">
              <a:buFontTx/>
              <a:buNone/>
            </a:pPr>
            <a:r>
              <a:rPr lang="en-US" b="1" dirty="0"/>
              <a:t>Bad : complexity on client </a:t>
            </a:r>
            <a:r>
              <a:rPr lang="en-US" b="0" dirty="0"/>
              <a:t>side. If </a:t>
            </a:r>
            <a:r>
              <a:rPr lang="en-US" b="1" dirty="0"/>
              <a:t>machine goes down between lookup and request</a:t>
            </a:r>
            <a:r>
              <a:rPr lang="en-US" b="0" dirty="0"/>
              <a:t>, clients have the handle transient failures.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63612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Tx/>
              <a:buNone/>
            </a:pPr>
            <a:r>
              <a:rPr lang="en-US" b="0" dirty="0"/>
              <a:t>Generally preferred: </a:t>
            </a:r>
            <a:r>
              <a:rPr lang="en-US" b="1" dirty="0"/>
              <a:t>Server-side discovery.</a:t>
            </a:r>
          </a:p>
          <a:p>
            <a:pPr marL="0" indent="0">
              <a:buFontTx/>
              <a:buNone/>
            </a:pPr>
            <a:endParaRPr lang="en-US" b="1" dirty="0"/>
          </a:p>
          <a:p>
            <a:pPr marL="0" indent="0">
              <a:buFontTx/>
              <a:buNone/>
            </a:pPr>
            <a:r>
              <a:rPr lang="en-US" b="0" dirty="0"/>
              <a:t>The</a:t>
            </a:r>
            <a:r>
              <a:rPr lang="en-US" b="1" dirty="0"/>
              <a:t> resolution </a:t>
            </a:r>
            <a:r>
              <a:rPr lang="en-US" b="0" dirty="0"/>
              <a:t>is done </a:t>
            </a:r>
            <a:r>
              <a:rPr lang="en-US" b="1" dirty="0"/>
              <a:t>server side.</a:t>
            </a:r>
          </a:p>
          <a:p>
            <a:pPr marL="0" indent="0">
              <a:buFontTx/>
              <a:buNone/>
            </a:pPr>
            <a:endParaRPr lang="en-US" b="1" dirty="0"/>
          </a:p>
          <a:p>
            <a:pPr marL="0" indent="0">
              <a:buFontTx/>
              <a:buNone/>
            </a:pPr>
            <a:r>
              <a:rPr lang="en-US" b="1" dirty="0"/>
              <a:t>Good : less complexity on client </a:t>
            </a:r>
            <a:r>
              <a:rPr lang="en-US" b="0" dirty="0"/>
              <a:t>side.</a:t>
            </a:r>
            <a:endParaRPr lang="en-US" b="1" dirty="0"/>
          </a:p>
          <a:p>
            <a:pPr marL="0" indent="0">
              <a:buFontTx/>
              <a:buNone/>
            </a:pPr>
            <a:endParaRPr lang="en-US" b="1" dirty="0"/>
          </a:p>
          <a:p>
            <a:pPr marL="0" indent="0">
              <a:buFontTx/>
              <a:buNone/>
            </a:pPr>
            <a:r>
              <a:rPr lang="en-US" b="1" dirty="0"/>
              <a:t>Bad : performance</a:t>
            </a:r>
            <a:r>
              <a:rPr lang="en-US" b="1" dirty="0">
                <a:sym typeface="Wingdings" panose="05000000000000000000" pitchFamily="2" charset="2"/>
              </a:rPr>
              <a:t> </a:t>
            </a:r>
            <a:r>
              <a:rPr lang="en-US" b="1" dirty="0"/>
              <a:t>extra networking call </a:t>
            </a:r>
            <a:r>
              <a:rPr lang="en-US" b="1" dirty="0">
                <a:sym typeface="Wingdings" panose="05000000000000000000" pitchFamily="2" charset="2"/>
              </a:rPr>
              <a:t></a:t>
            </a:r>
            <a:r>
              <a:rPr lang="en-US" b="1" dirty="0"/>
              <a:t> </a:t>
            </a:r>
            <a:r>
              <a:rPr lang="en-US" b="0" dirty="0"/>
              <a:t>intra cluster so it is fast/cached.</a:t>
            </a:r>
          </a:p>
          <a:p>
            <a:pPr marL="0" indent="0">
              <a:buFontTx/>
              <a:buNone/>
            </a:pPr>
            <a:r>
              <a:rPr lang="en-US" b="0" dirty="0"/>
              <a:t>Risk of </a:t>
            </a:r>
            <a:r>
              <a:rPr lang="en-US" b="1" dirty="0"/>
              <a:t>timeout</a:t>
            </a:r>
            <a:r>
              <a:rPr lang="en-US" b="0" dirty="0"/>
              <a:t> due to </a:t>
            </a:r>
            <a:r>
              <a:rPr lang="en-US" b="1" dirty="0"/>
              <a:t>resolution overhead</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187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When you need</a:t>
            </a:r>
            <a:r>
              <a:rPr lang="en-US" b="1"/>
              <a:t> Service Discovery (multiple workload in a cluster of machine)</a:t>
            </a:r>
            <a:r>
              <a:rPr lang="en-US"/>
              <a:t>, you </a:t>
            </a:r>
            <a:r>
              <a:rPr lang="en-US" b="1"/>
              <a:t>need a Service Registry component</a:t>
            </a:r>
          </a:p>
          <a:p>
            <a:r>
              <a:rPr lang="en-US" b="0"/>
              <a:t>=&gt; Where mapping </a:t>
            </a:r>
            <a:r>
              <a:rPr lang="en-US" b="1"/>
              <a:t>serviced -&gt; IPs </a:t>
            </a:r>
            <a:r>
              <a:rPr lang="en-US" b="0"/>
              <a:t>will be stored.</a:t>
            </a:r>
          </a:p>
          <a:p>
            <a:endParaRPr lang="en-US" b="1"/>
          </a:p>
          <a:p>
            <a:r>
              <a:rPr lang="en-US" b="0"/>
              <a:t>Need to be </a:t>
            </a:r>
            <a:r>
              <a:rPr lang="en-US" b="1"/>
              <a:t>reliable</a:t>
            </a:r>
            <a:r>
              <a:rPr lang="en-US" b="0"/>
              <a:t>, </a:t>
            </a:r>
            <a:r>
              <a:rPr lang="en-US" b="1"/>
              <a:t>fast, </a:t>
            </a:r>
            <a:r>
              <a:rPr lang="en-US" b="1" err="1"/>
              <a:t>cachable</a:t>
            </a:r>
            <a:r>
              <a:rPr lang="en-US" b="1"/>
              <a:t> </a:t>
            </a:r>
            <a:r>
              <a:rPr lang="en-US" b="0"/>
              <a:t>(client side or server side.)</a:t>
            </a:r>
          </a:p>
          <a:p>
            <a:endParaRPr lang="en-US" b="0"/>
          </a:p>
          <a:p>
            <a:r>
              <a:rPr lang="en-US" b="0"/>
              <a:t>Example: </a:t>
            </a:r>
          </a:p>
          <a:p>
            <a:pPr marL="171450" indent="-171450">
              <a:buFontTx/>
              <a:buChar char="-"/>
            </a:pPr>
            <a:r>
              <a:rPr lang="en-US" b="1" err="1"/>
              <a:t>etcd</a:t>
            </a:r>
            <a:r>
              <a:rPr lang="en-US" b="0"/>
              <a:t>: used by </a:t>
            </a:r>
            <a:r>
              <a:rPr lang="en-US" b="1"/>
              <a:t>Kubernetes</a:t>
            </a:r>
            <a:r>
              <a:rPr lang="en-US" b="0"/>
              <a:t> or </a:t>
            </a:r>
            <a:r>
              <a:rPr lang="en-US" b="1"/>
              <a:t>Cloud Foundry</a:t>
            </a:r>
          </a:p>
          <a:p>
            <a:pPr marL="171450" indent="-171450">
              <a:buFontTx/>
              <a:buChar char="-"/>
            </a:pPr>
            <a:r>
              <a:rPr lang="en-US" b="1"/>
              <a:t>Apache </a:t>
            </a:r>
            <a:r>
              <a:rPr lang="en-US" b="1" err="1"/>
              <a:t>ZooKeeper</a:t>
            </a:r>
            <a:r>
              <a:rPr lang="en-US" b="1"/>
              <a:t> </a:t>
            </a:r>
            <a:r>
              <a:rPr lang="en-US" b="0"/>
              <a:t>is also popular</a:t>
            </a:r>
            <a:r>
              <a:rPr lang="en-US" b="1"/>
              <a:t>: originally part of Hadoop. </a:t>
            </a:r>
            <a:r>
              <a:rPr lang="en-US" b="0"/>
              <a:t>Now its own project.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3070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u="sng"/>
              <a:t>build and maintain service registry:</a:t>
            </a:r>
          </a:p>
          <a:p>
            <a:endParaRPr lang="en-US"/>
          </a:p>
          <a:p>
            <a:r>
              <a:rPr lang="en-US"/>
              <a:t> -&gt; self registration.</a:t>
            </a:r>
          </a:p>
          <a:p>
            <a:r>
              <a:rPr lang="en-US"/>
              <a:t>Services </a:t>
            </a:r>
            <a:r>
              <a:rPr lang="en-US" b="1"/>
              <a:t>register</a:t>
            </a:r>
            <a:r>
              <a:rPr lang="en-US"/>
              <a:t>, </a:t>
            </a:r>
            <a:r>
              <a:rPr lang="en-US" b="1"/>
              <a:t>sends heartbeat </a:t>
            </a:r>
            <a:r>
              <a:rPr lang="en-US" b="0"/>
              <a:t>and</a:t>
            </a:r>
            <a:r>
              <a:rPr lang="en-US" b="1"/>
              <a:t> unregister </a:t>
            </a:r>
            <a:r>
              <a:rPr lang="en-US" b="0"/>
              <a:t>to keep the Service Registry up to date</a:t>
            </a:r>
          </a:p>
          <a:p>
            <a:endParaRPr lang="en-US" b="0"/>
          </a:p>
          <a:p>
            <a:endParaRPr lang="en-US" b="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75252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Or you can rely on a </a:t>
            </a:r>
            <a:r>
              <a:rPr lang="en-US" b="1"/>
              <a:t>third party component </a:t>
            </a:r>
            <a:r>
              <a:rPr lang="en-US"/>
              <a:t>to perform </a:t>
            </a:r>
            <a:r>
              <a:rPr lang="en-US" b="1"/>
              <a:t>registration</a:t>
            </a:r>
            <a:r>
              <a:rPr lang="en-US"/>
              <a:t>, </a:t>
            </a:r>
            <a:r>
              <a:rPr lang="en-US" b="1"/>
              <a:t>health check </a:t>
            </a:r>
            <a:r>
              <a:rPr lang="en-US"/>
              <a:t>and </a:t>
            </a:r>
            <a:r>
              <a:rPr lang="en-US" b="1" err="1"/>
              <a:t>unregistration</a:t>
            </a:r>
            <a:r>
              <a:rPr lang="en-US" b="1"/>
              <a:t>.</a:t>
            </a:r>
          </a:p>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11/23/2021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30</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15928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are </a:t>
            </a:r>
            <a:r>
              <a:rPr lang="en-US" b="1"/>
              <a:t>not only for lift and shift scenario.</a:t>
            </a:r>
          </a:p>
          <a:p>
            <a:endParaRPr lang="en-US" b="1"/>
          </a:p>
          <a:p>
            <a:r>
              <a:rPr lang="en-US" b="0"/>
              <a:t>You</a:t>
            </a:r>
            <a:r>
              <a:rPr lang="en-US" b="1"/>
              <a:t> can build microservices </a:t>
            </a:r>
            <a:r>
              <a:rPr lang="en-US" b="0"/>
              <a:t>oriented architecture with containers.</a:t>
            </a:r>
          </a:p>
          <a:p>
            <a:endParaRPr lang="en-US" b="0"/>
          </a:p>
          <a:p>
            <a:r>
              <a:rPr lang="en-US" b="0"/>
              <a:t>Docker CLI + portability = play a </a:t>
            </a:r>
            <a:r>
              <a:rPr lang="en-US" b="1"/>
              <a:t>key role in your automation </a:t>
            </a:r>
            <a:r>
              <a:rPr lang="en-US" b="0"/>
              <a:t>story and your ability to iterate at faster pace.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11/23/2021 9:28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Many</a:t>
            </a:r>
            <a:r>
              <a:rPr lang="en-US"/>
              <a:t> </a:t>
            </a:r>
            <a:r>
              <a:rPr lang="en-US" b="1"/>
              <a:t>microservices</a:t>
            </a:r>
            <a:r>
              <a:rPr lang="en-US"/>
              <a:t> =&gt; </a:t>
            </a:r>
            <a:r>
              <a:rPr lang="en-US" b="1"/>
              <a:t>many deployments</a:t>
            </a:r>
            <a:r>
              <a:rPr lang="en-US"/>
              <a:t>.</a:t>
            </a:r>
          </a:p>
          <a:p>
            <a:endParaRPr lang="en-US"/>
          </a:p>
          <a:p>
            <a:pPr marL="171450" indent="-171450">
              <a:buFont typeface="Symbol" panose="05050102010706020507" pitchFamily="18" charset="2"/>
              <a:buChar char="Þ"/>
            </a:pPr>
            <a:r>
              <a:rPr lang="en-US"/>
              <a:t>They need to be </a:t>
            </a:r>
            <a:r>
              <a:rPr lang="en-US" b="1"/>
              <a:t>fast</a:t>
            </a:r>
            <a:r>
              <a:rPr lang="en-US"/>
              <a:t>, </a:t>
            </a:r>
            <a:r>
              <a:rPr lang="en-US" b="1"/>
              <a:t>reliable/transparent</a:t>
            </a:r>
            <a:r>
              <a:rPr lang="en-US"/>
              <a:t>, </a:t>
            </a:r>
            <a:r>
              <a:rPr lang="en-US" b="1"/>
              <a:t>automated (CI/CD), independent</a:t>
            </a:r>
          </a:p>
          <a:p>
            <a:pPr marL="0" indent="0">
              <a:buFont typeface="Symbol" panose="05050102010706020507" pitchFamily="18" charset="2"/>
              <a:buNone/>
            </a:pPr>
            <a:endParaRPr lang="en-US" b="1"/>
          </a:p>
          <a:p>
            <a:pPr marL="0" indent="0">
              <a:buFont typeface="Symbol" panose="05050102010706020507" pitchFamily="18" charset="2"/>
              <a:buNone/>
            </a:pPr>
            <a:r>
              <a:rPr lang="en-US" b="0"/>
              <a:t>You want each service to be </a:t>
            </a:r>
            <a:r>
              <a:rPr lang="en-US" b="1"/>
              <a:t>independently scalable without side effects (like warm up delay or data loss) =&gt; stateless services / pet vs cattle</a:t>
            </a:r>
          </a:p>
          <a:p>
            <a:pPr marL="0" indent="0">
              <a:buFont typeface="Symbol" panose="05050102010706020507" pitchFamily="18" charset="2"/>
              <a:buNone/>
            </a:pPr>
            <a:endParaRPr lang="en-US" b="1"/>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9886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Bottom line is – each service can be written in </a:t>
            </a:r>
            <a:r>
              <a:rPr lang="en-US" b="1"/>
              <a:t>its own language, </a:t>
            </a:r>
            <a:r>
              <a:rPr lang="en-US"/>
              <a:t>with its </a:t>
            </a:r>
            <a:r>
              <a:rPr lang="en-US" b="1"/>
              <a:t>own OS</a:t>
            </a:r>
            <a:r>
              <a:rPr lang="en-US"/>
              <a:t>, its </a:t>
            </a:r>
            <a:r>
              <a:rPr lang="en-US" b="1"/>
              <a:t>own storage layer </a:t>
            </a:r>
            <a:r>
              <a:rPr lang="en-US"/>
              <a:t>(graph database, SQL, No-SQL)</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265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1050" b="1" u="sng"/>
              <a:t>How to deploy your workload?</a:t>
            </a:r>
          </a:p>
          <a:p>
            <a:endParaRPr lang="en-US" b="1" u="sng"/>
          </a:p>
          <a:p>
            <a:r>
              <a:rPr lang="en-US" b="1" u="sng"/>
              <a:t>1 - Multiple services per host</a:t>
            </a:r>
            <a:r>
              <a:rPr lang="en-US" b="0" u="none"/>
              <a:t>: more traditional</a:t>
            </a:r>
          </a:p>
          <a:p>
            <a:endParaRPr lang="en-US" b="1" u="sng"/>
          </a:p>
          <a:p>
            <a:r>
              <a:rPr lang="en-US"/>
              <a:t>Service instances share the </a:t>
            </a:r>
            <a:r>
              <a:rPr lang="en-US" b="1"/>
              <a:t>same OS, Hardware resources</a:t>
            </a:r>
            <a:r>
              <a:rPr lang="en-US"/>
              <a:t>. No isolation out of the box</a:t>
            </a:r>
          </a:p>
          <a:p>
            <a:endParaRPr lang="en-US"/>
          </a:p>
          <a:p>
            <a:r>
              <a:rPr lang="en-US"/>
              <a:t>Each host has </a:t>
            </a:r>
            <a:r>
              <a:rPr lang="en-US" b="1"/>
              <a:t>all the dependencies/prerequisites </a:t>
            </a:r>
            <a:r>
              <a:rPr lang="en-US"/>
              <a:t>=&gt; treated as </a:t>
            </a:r>
            <a:r>
              <a:rPr lang="en-US" b="1"/>
              <a:t>pets</a:t>
            </a:r>
            <a:r>
              <a:rPr lang="en-US"/>
              <a:t> (you don’t want to loose them).</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72351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a:t>achieve isolation </a:t>
            </a:r>
            <a:r>
              <a:rPr lang="en-US" b="0"/>
              <a:t>=&gt; 1 service per host.</a:t>
            </a:r>
          </a:p>
          <a:p>
            <a:endParaRPr lang="en-US" b="0"/>
          </a:p>
          <a:p>
            <a:r>
              <a:rPr lang="en-US" b="0"/>
              <a:t>Still all </a:t>
            </a:r>
            <a:r>
              <a:rPr lang="en-US" b="1"/>
              <a:t>prerequisites need to be installed </a:t>
            </a:r>
            <a:r>
              <a:rPr lang="en-US" b="0"/>
              <a:t>on the machine =&gt; </a:t>
            </a:r>
            <a:r>
              <a:rPr lang="en-US" b="1"/>
              <a:t>pet</a:t>
            </a:r>
            <a:r>
              <a:rPr lang="en-US" b="0"/>
              <a:t> approach =&gt; </a:t>
            </a:r>
            <a:r>
              <a:rPr lang="en-US" b="1"/>
              <a:t>not flexible</a:t>
            </a:r>
          </a:p>
          <a:p>
            <a:endParaRPr lang="en-US" b="0"/>
          </a:p>
          <a:p>
            <a:r>
              <a:rPr lang="en-US" b="1"/>
              <a:t>Bad utilization </a:t>
            </a:r>
            <a:r>
              <a:rPr lang="en-US" b="0"/>
              <a:t>of the hardware.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18496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a:t>mitigate utilization </a:t>
            </a:r>
            <a:r>
              <a:rPr lang="en-US"/>
              <a:t>problem: 1 service per VM.</a:t>
            </a:r>
          </a:p>
          <a:p>
            <a:endParaRPr lang="en-US"/>
          </a:p>
          <a:p>
            <a:r>
              <a:rPr lang="en-US"/>
              <a:t>Still </a:t>
            </a:r>
            <a:r>
              <a:rPr lang="en-US" b="1"/>
              <a:t>good isolation </a:t>
            </a:r>
            <a:r>
              <a:rPr lang="en-US"/>
              <a:t>but </a:t>
            </a:r>
            <a:r>
              <a:rPr lang="en-US" b="1"/>
              <a:t>utilization can be improved </a:t>
            </a:r>
            <a:r>
              <a:rPr lang="en-US"/>
              <a:t>+ </a:t>
            </a:r>
            <a:r>
              <a:rPr lang="en-US" b="1"/>
              <a:t>pets approach</a:t>
            </a:r>
            <a:r>
              <a:rPr lang="en-US"/>
              <a:t>.</a:t>
            </a:r>
          </a:p>
          <a:p>
            <a:endParaRPr lang="en-US"/>
          </a:p>
          <a:p>
            <a:r>
              <a:rPr lang="en-US"/>
              <a:t>It </a:t>
            </a:r>
            <a:r>
              <a:rPr lang="en-US" b="1"/>
              <a:t>takes time to spin up a new VM</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53133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An effective solution:</a:t>
            </a:r>
          </a:p>
          <a:p>
            <a:pPr marL="0" indent="0">
              <a:buFontTx/>
              <a:buNone/>
            </a:pPr>
            <a:r>
              <a:rPr lang="en-US"/>
              <a:t>-  1 service per container</a:t>
            </a:r>
          </a:p>
          <a:p>
            <a:pPr marL="171450" indent="-171450">
              <a:buFontTx/>
              <a:buChar char="-"/>
            </a:pPr>
            <a:r>
              <a:rPr lang="en-US"/>
              <a:t>Multiple container per VM</a:t>
            </a:r>
          </a:p>
          <a:p>
            <a:pPr marL="171450" indent="-171450">
              <a:buFontTx/>
              <a:buChar char="-"/>
            </a:pPr>
            <a:r>
              <a:rPr lang="en-US"/>
              <a:t>Multiple VM per physical host</a:t>
            </a:r>
          </a:p>
          <a:p>
            <a:pPr marL="0" indent="0">
              <a:buFontTx/>
              <a:buNone/>
            </a:pPr>
            <a:endParaRPr lang="en-US"/>
          </a:p>
          <a:p>
            <a:pPr marL="0" indent="0">
              <a:buFontTx/>
              <a:buNone/>
            </a:pPr>
            <a:r>
              <a:rPr lang="en-US" b="1"/>
              <a:t>Faster to spin up </a:t>
            </a:r>
            <a:r>
              <a:rPr lang="en-US"/>
              <a:t>new instances </a:t>
            </a:r>
          </a:p>
          <a:p>
            <a:pPr marL="0" indent="0">
              <a:buFontTx/>
              <a:buNone/>
            </a:pPr>
            <a:r>
              <a:rPr lang="en-US"/>
              <a:t>Good VM level + </a:t>
            </a:r>
            <a:r>
              <a:rPr lang="en-US" b="1"/>
              <a:t>container</a:t>
            </a:r>
            <a:r>
              <a:rPr lang="en-US"/>
              <a:t> level isolation</a:t>
            </a:r>
          </a:p>
          <a:p>
            <a:pPr marL="0" indent="0">
              <a:buFontTx/>
              <a:buNone/>
            </a:pPr>
            <a:endParaRPr lang="en-US"/>
          </a:p>
          <a:p>
            <a:pPr marL="0" indent="0">
              <a:buFontTx/>
              <a:buNone/>
            </a:pPr>
            <a:r>
              <a:rPr lang="en-US" b="1"/>
              <a:t>Best HW utilization</a:t>
            </a:r>
          </a:p>
          <a:p>
            <a:pPr marL="0" indent="0">
              <a:buFontTx/>
              <a:buNone/>
            </a:pPr>
            <a:endParaRPr lang="en-US" b="1"/>
          </a:p>
          <a:p>
            <a:pPr marL="0" indent="0">
              <a:buFontTx/>
              <a:buNone/>
            </a:pPr>
            <a:r>
              <a:rPr lang="en-US" b="0"/>
              <a:t>Container are </a:t>
            </a:r>
            <a:r>
              <a:rPr lang="en-US" b="1"/>
              <a:t>cattle</a:t>
            </a:r>
            <a:r>
              <a:rPr lang="en-US" b="0"/>
              <a:t>. (can be deleted and recreated)</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8585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List of known pattern: https://docs.microsoft.com/en-us/azure/architecture/patterns/</a:t>
            </a:r>
          </a:p>
          <a:p>
            <a:endParaRPr lang="en-US"/>
          </a:p>
          <a:p>
            <a:r>
              <a:rPr lang="en-US"/>
              <a:t>Some are interesting while working with container: </a:t>
            </a:r>
          </a:p>
          <a:p>
            <a:r>
              <a:rPr lang="en-US"/>
              <a:t>-   </a:t>
            </a:r>
            <a:r>
              <a:rPr lang="en-US" b="1"/>
              <a:t>Sidecar</a:t>
            </a:r>
            <a:r>
              <a:rPr lang="en-US"/>
              <a:t>, </a:t>
            </a:r>
            <a:r>
              <a:rPr lang="en-US" b="1"/>
              <a:t>Ambassador</a:t>
            </a:r>
            <a:r>
              <a:rPr lang="en-US"/>
              <a:t>.</a:t>
            </a:r>
          </a:p>
          <a:p>
            <a:pPr marL="171450" indent="-171450">
              <a:buFontTx/>
              <a:buChar char="-"/>
            </a:pPr>
            <a:r>
              <a:rPr lang="en-US" b="1"/>
              <a:t>Strangler</a:t>
            </a:r>
            <a:r>
              <a:rPr lang="en-US"/>
              <a:t>, </a:t>
            </a:r>
            <a:r>
              <a:rPr lang="en-US" b="1"/>
              <a:t>Anti-corruption</a:t>
            </a:r>
            <a:r>
              <a:rPr lang="en-US"/>
              <a:t> to migrate from legacy system to new system</a:t>
            </a:r>
          </a:p>
          <a:p>
            <a:pPr marL="171450" indent="-171450">
              <a:buFontTx/>
              <a:buChar char="-"/>
            </a:pPr>
            <a:r>
              <a:rPr lang="en-US"/>
              <a:t>Gateway pattern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1780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11/23/2021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38</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79778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11/23/2021 9:28 AM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a:solidFill>
                <a:prstClr val="black"/>
              </a:solidFill>
            </a:endParaRPr>
          </a:p>
        </p:txBody>
      </p:sp>
    </p:spTree>
    <p:extLst>
      <p:ext uri="{BB962C8B-B14F-4D97-AF65-F5344CB8AC3E}">
        <p14:creationId xmlns:p14="http://schemas.microsoft.com/office/powerpoint/2010/main" val="74093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-&gt; Monolithic</a:t>
            </a:r>
            <a:r>
              <a:rPr lang="en-US" dirty="0"/>
              <a:t>:</a:t>
            </a:r>
          </a:p>
          <a:p>
            <a:pPr marL="181240" indent="-181240">
              <a:buFontTx/>
              <a:buChar char="-"/>
            </a:pPr>
            <a:r>
              <a:rPr lang="en-US" dirty="0"/>
              <a:t>1 </a:t>
            </a:r>
            <a:r>
              <a:rPr lang="en-US" b="1" dirty="0"/>
              <a:t>front end layer</a:t>
            </a:r>
          </a:p>
          <a:p>
            <a:pPr marL="181240" indent="-181240">
              <a:buFontTx/>
              <a:buChar char="-"/>
            </a:pPr>
            <a:r>
              <a:rPr lang="en-US" dirty="0"/>
              <a:t>1 </a:t>
            </a:r>
            <a:r>
              <a:rPr lang="en-US" b="1" dirty="0"/>
              <a:t>middle tier layer </a:t>
            </a:r>
            <a:r>
              <a:rPr lang="en-US" dirty="0"/>
              <a:t>(business logic)</a:t>
            </a:r>
          </a:p>
          <a:p>
            <a:pPr marL="181240" indent="-181240">
              <a:buFontTx/>
              <a:buChar char="-"/>
            </a:pPr>
            <a:r>
              <a:rPr lang="en-US" dirty="0"/>
              <a:t>1 </a:t>
            </a:r>
            <a:r>
              <a:rPr lang="en-US" b="1" dirty="0"/>
              <a:t>data layer </a:t>
            </a:r>
            <a:r>
              <a:rPr lang="en-US" dirty="0"/>
              <a:t>with common database</a:t>
            </a:r>
          </a:p>
          <a:p>
            <a:pPr marL="181240" indent="-181240">
              <a:buFontTx/>
              <a:buChar char="-"/>
            </a:pPr>
            <a:endParaRPr lang="en-US" dirty="0"/>
          </a:p>
          <a:p>
            <a:r>
              <a:rPr lang="en-US" b="1" dirty="0"/>
              <a:t>Right -&gt; Microservices</a:t>
            </a:r>
          </a:p>
          <a:p>
            <a:pPr marL="181240" indent="-181240">
              <a:buFontTx/>
              <a:buChar char="-"/>
            </a:pPr>
            <a:r>
              <a:rPr lang="en-US" b="1" dirty="0"/>
              <a:t>Graph of interconnected service </a:t>
            </a:r>
            <a:r>
              <a:rPr lang="en-US" dirty="0"/>
              <a:t>who </a:t>
            </a:r>
            <a:r>
              <a:rPr lang="en-US" b="1" dirty="0"/>
              <a:t>know how to talk to each </a:t>
            </a:r>
            <a:r>
              <a:rPr lang="en-US" dirty="0"/>
              <a:t>other, thanks to service discovery feature</a:t>
            </a:r>
          </a:p>
          <a:p>
            <a:pPr marL="181240" indent="-181240">
              <a:buFontTx/>
              <a:buChar char="-"/>
            </a:pPr>
            <a:r>
              <a:rPr lang="en-US" dirty="0"/>
              <a:t>Each of them are stateless but can rely on a persistent data store.</a:t>
            </a:r>
          </a:p>
          <a:p>
            <a:r>
              <a:rPr lang="en-US" dirty="0"/>
              <a:t>=&gt; </a:t>
            </a:r>
            <a:r>
              <a:rPr lang="en-US" b="1" dirty="0"/>
              <a:t>Technology agnostic</a:t>
            </a:r>
            <a:r>
              <a:rPr lang="en-US" dirty="0"/>
              <a:t>, </a:t>
            </a:r>
            <a:r>
              <a:rPr lang="en-US" b="1" dirty="0"/>
              <a:t>use whatever database is best </a:t>
            </a:r>
            <a:r>
              <a:rPr lang="en-US" dirty="0"/>
              <a:t>for your use case (Graph database, SQL, No-SQL)</a:t>
            </a:r>
          </a:p>
          <a:p>
            <a:endParaRPr lang="en-US" dirty="0"/>
          </a:p>
          <a:p>
            <a:endParaRPr lang="en-US" b="1" baseline="0" dirty="0"/>
          </a:p>
          <a:p>
            <a:r>
              <a:rPr lang="en-US" b="1" baseline="0" dirty="0">
                <a:solidFill>
                  <a:srgbClr val="FF0000"/>
                </a:solidFill>
              </a:rPr>
              <a:t>The system is decomposed into multiple independent data store</a:t>
            </a:r>
          </a:p>
          <a:p>
            <a:endParaRPr lang="en-US" b="1" dirty="0">
              <a:solidFill>
                <a:srgbClr val="FF0000"/>
              </a:solidFill>
            </a:endParaRPr>
          </a:p>
          <a:p>
            <a:r>
              <a:rPr lang="en-US" b="1" dirty="0">
                <a:solidFill>
                  <a:srgbClr val="FF0000"/>
                </a:solidFill>
              </a:rPr>
              <a:t>One service =</a:t>
            </a:r>
            <a:r>
              <a:rPr lang="en-US" b="1" baseline="0" dirty="0">
                <a:solidFill>
                  <a:srgbClr val="FF0000"/>
                </a:solidFill>
              </a:rPr>
              <a:t> one responsibility </a:t>
            </a:r>
          </a:p>
          <a:p>
            <a:r>
              <a:rPr lang="en-US" b="1" baseline="0" dirty="0">
                <a:solidFill>
                  <a:srgbClr val="FF0000"/>
                </a:solidFill>
              </a:rPr>
              <a:t>One service = 1 or multiple independent data store</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11/23/2021 9:28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40</a:t>
            </a:fld>
            <a:endParaRPr lang="en-US" sz="1800" kern="0">
              <a:solidFill>
                <a:sysClr val="windowText" lastClr="000000"/>
              </a:solidFill>
            </a:endParaRPr>
          </a:p>
        </p:txBody>
      </p:sp>
    </p:spTree>
    <p:extLst>
      <p:ext uri="{BB962C8B-B14F-4D97-AF65-F5344CB8AC3E}">
        <p14:creationId xmlns:p14="http://schemas.microsoft.com/office/powerpoint/2010/main" val="12937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Bounded context </a:t>
            </a:r>
            <a:r>
              <a:rPr lang="en-US"/>
              <a:t>=&gt; Determine </a:t>
            </a:r>
            <a:r>
              <a:rPr lang="en-US" b="1"/>
              <a:t>what’s inside/outside </a:t>
            </a:r>
            <a:r>
              <a:rPr lang="en-US"/>
              <a:t>a service and </a:t>
            </a:r>
            <a:r>
              <a:rPr lang="en-US" b="1"/>
              <a:t>what can pass </a:t>
            </a:r>
            <a:r>
              <a:rPr lang="en-US"/>
              <a:t>(just like cells). Their lifecycle is </a:t>
            </a:r>
            <a:r>
              <a:rPr lang="en-US" b="1"/>
              <a:t>independent</a:t>
            </a:r>
            <a:r>
              <a:rPr lang="en-US"/>
              <a:t>.</a:t>
            </a:r>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9D5A5AB-9D22-4354-8089-2AE811D4E28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82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Bounded context =&gt; domain model (data store)</a:t>
            </a:r>
          </a:p>
          <a:p>
            <a:r>
              <a:rPr lang="en-US"/>
              <a:t>Internal rules, logic =&gt; + AUTONOMOUS.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298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Bounded Context</a:t>
            </a:r>
            <a:r>
              <a:rPr lang="en-US"/>
              <a:t> can be </a:t>
            </a:r>
            <a:r>
              <a:rPr lang="en-US" b="1"/>
              <a:t>implemented by 1 or multiple services</a:t>
            </a:r>
            <a:r>
              <a:rPr lang="en-US"/>
              <a:t>.</a:t>
            </a:r>
          </a:p>
          <a:p>
            <a:endParaRPr lang="en-US"/>
          </a:p>
          <a:p>
            <a:r>
              <a:rPr lang="en-US"/>
              <a:t>Logical vs physical services. </a:t>
            </a:r>
          </a:p>
          <a:p>
            <a:endParaRPr lang="en-US"/>
          </a:p>
          <a:p>
            <a:r>
              <a:rPr lang="en-US" b="1" u="sng"/>
              <a:t>Example 1</a:t>
            </a:r>
            <a:r>
              <a:rPr lang="en-US"/>
              <a:t>: 1:1 mapping </a:t>
            </a:r>
            <a:r>
              <a:rPr lang="en-US" err="1"/>
              <a:t>WebAPI</a:t>
            </a:r>
            <a:r>
              <a:rPr lang="en-US"/>
              <a:t> &lt;-&gt;database</a:t>
            </a:r>
          </a:p>
          <a:p>
            <a:r>
              <a:rPr lang="en-US" b="1" u="sng"/>
              <a:t>Example 2</a:t>
            </a:r>
            <a:r>
              <a:rPr lang="en-US"/>
              <a:t>: Web API + Worker &lt;-&gt; Database</a:t>
            </a:r>
          </a:p>
          <a:p>
            <a:r>
              <a:rPr lang="en-US" b="1" u="sng"/>
              <a:t>Example 3 (Service Fabric):  </a:t>
            </a:r>
            <a:r>
              <a:rPr lang="en-US"/>
              <a:t>Stateless Gateway Service &lt;-&gt; multiple stateful partitions of the same service. </a:t>
            </a:r>
          </a:p>
          <a:p>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787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1" u="sng" err="1"/>
              <a:t>Example</a:t>
            </a:r>
            <a:r>
              <a:rPr lang="es-ES" b="1" u="sng"/>
              <a:t> </a:t>
            </a:r>
            <a:r>
              <a:rPr lang="es-ES" b="1" u="sng" err="1"/>
              <a:t>of</a:t>
            </a:r>
            <a:r>
              <a:rPr lang="es-ES" b="1" u="sng"/>
              <a:t> </a:t>
            </a:r>
            <a:r>
              <a:rPr lang="es-ES" b="1" u="sng" err="1"/>
              <a:t>bounded</a:t>
            </a:r>
            <a:r>
              <a:rPr lang="es-ES" b="1" u="sng"/>
              <a:t> </a:t>
            </a:r>
            <a:r>
              <a:rPr lang="es-ES" b="1" u="sng" err="1"/>
              <a:t>contexts</a:t>
            </a:r>
            <a:r>
              <a:rPr lang="es-ES" b="1" u="sng"/>
              <a:t>:</a:t>
            </a:r>
          </a:p>
          <a:p>
            <a:endParaRPr lang="es-ES"/>
          </a:p>
          <a:p>
            <a:r>
              <a:rPr lang="es-ES"/>
              <a:t>-&gt; </a:t>
            </a:r>
            <a:r>
              <a:rPr lang="es-ES" b="1" err="1"/>
              <a:t>Users</a:t>
            </a:r>
            <a:r>
              <a:rPr lang="es-ES"/>
              <a:t> </a:t>
            </a:r>
            <a:r>
              <a:rPr lang="es-ES" err="1"/>
              <a:t>represented</a:t>
            </a:r>
            <a:r>
              <a:rPr lang="es-ES"/>
              <a:t> in </a:t>
            </a:r>
            <a:r>
              <a:rPr lang="es-ES" b="1" err="1"/>
              <a:t>multiple</a:t>
            </a:r>
            <a:r>
              <a:rPr lang="es-ES" b="1"/>
              <a:t> </a:t>
            </a:r>
            <a:r>
              <a:rPr lang="es-ES" b="1" err="1"/>
              <a:t>microservices</a:t>
            </a:r>
            <a:r>
              <a:rPr lang="es-ES"/>
              <a:t>.</a:t>
            </a:r>
          </a:p>
          <a:p>
            <a:endParaRPr lang="es-ES"/>
          </a:p>
          <a:p>
            <a:r>
              <a:rPr lang="es-ES" b="0" u="sng"/>
              <a:t>-&gt; </a:t>
            </a:r>
            <a:r>
              <a:rPr lang="es-ES" b="0" u="sng" err="1"/>
              <a:t>Internally</a:t>
            </a:r>
            <a:r>
              <a:rPr lang="es-ES" b="0" u="sng"/>
              <a:t>:</a:t>
            </a:r>
          </a:p>
          <a:p>
            <a:r>
              <a:rPr lang="es-ES" b="1"/>
              <a:t>- </a:t>
            </a:r>
            <a:r>
              <a:rPr lang="es-ES" b="1" err="1"/>
              <a:t>Different</a:t>
            </a:r>
            <a:r>
              <a:rPr lang="es-ES" b="1"/>
              <a:t> </a:t>
            </a:r>
            <a:r>
              <a:rPr lang="es-ES" b="1" err="1"/>
              <a:t>names</a:t>
            </a:r>
            <a:r>
              <a:rPr lang="es-ES" b="1"/>
              <a:t> </a:t>
            </a:r>
            <a:r>
              <a:rPr lang="es-ES" err="1"/>
              <a:t>Users</a:t>
            </a:r>
            <a:r>
              <a:rPr lang="es-ES"/>
              <a:t>, </a:t>
            </a:r>
            <a:r>
              <a:rPr lang="es-ES" err="1"/>
              <a:t>Customer</a:t>
            </a:r>
            <a:r>
              <a:rPr lang="es-ES"/>
              <a:t>, </a:t>
            </a:r>
            <a:r>
              <a:rPr lang="es-ES" err="1"/>
              <a:t>Payer</a:t>
            </a:r>
            <a:r>
              <a:rPr lang="es-ES"/>
              <a:t>, </a:t>
            </a:r>
            <a:r>
              <a:rPr lang="es-ES" err="1"/>
              <a:t>Buyer</a:t>
            </a:r>
            <a:r>
              <a:rPr lang="es-ES"/>
              <a:t> </a:t>
            </a:r>
          </a:p>
          <a:p>
            <a:r>
              <a:rPr lang="es-ES"/>
              <a:t>- </a:t>
            </a:r>
            <a:r>
              <a:rPr lang="es-ES" sz="900" b="1" kern="1200" err="1">
                <a:solidFill>
                  <a:schemeClr val="tx1"/>
                </a:solidFill>
                <a:latin typeface="Segoe UI Light" pitchFamily="34" charset="0"/>
                <a:ea typeface="+mn-ea"/>
                <a:cs typeface="+mn-cs"/>
              </a:rPr>
              <a:t>Different</a:t>
            </a:r>
            <a:r>
              <a:rPr lang="es-ES" sz="900" b="1" kern="1200">
                <a:solidFill>
                  <a:schemeClr val="tx1"/>
                </a:solidFill>
                <a:latin typeface="Segoe UI Light" pitchFamily="34" charset="0"/>
                <a:ea typeface="+mn-ea"/>
                <a:cs typeface="+mn-cs"/>
              </a:rPr>
              <a:t> </a:t>
            </a:r>
            <a:r>
              <a:rPr lang="es-ES" sz="900" b="1" kern="1200" err="1">
                <a:solidFill>
                  <a:schemeClr val="tx1"/>
                </a:solidFill>
                <a:latin typeface="Segoe UI Light" pitchFamily="34" charset="0"/>
                <a:ea typeface="+mn-ea"/>
                <a:cs typeface="+mn-cs"/>
              </a:rPr>
              <a:t>fields</a:t>
            </a:r>
            <a:r>
              <a:rPr lang="es-ES" sz="900" b="1" kern="1200">
                <a:solidFill>
                  <a:schemeClr val="tx1"/>
                </a:solidFill>
                <a:latin typeface="Segoe UI Light" pitchFamily="34" charset="0"/>
                <a:ea typeface="+mn-ea"/>
                <a:cs typeface="+mn-cs"/>
              </a:rPr>
              <a:t> </a:t>
            </a:r>
          </a:p>
          <a:p>
            <a:endParaRPr lang="es-ES"/>
          </a:p>
          <a:p>
            <a:r>
              <a:rPr lang="es-ES" u="sng"/>
              <a:t>-&gt; </a:t>
            </a:r>
            <a:r>
              <a:rPr lang="es-ES" u="sng" err="1"/>
              <a:t>Externally</a:t>
            </a:r>
            <a:r>
              <a:rPr lang="es-ES" u="sng"/>
              <a:t> </a:t>
            </a:r>
          </a:p>
          <a:p>
            <a:r>
              <a:rPr lang="es-ES" b="1" err="1"/>
              <a:t>Ubiquitus</a:t>
            </a:r>
            <a:r>
              <a:rPr lang="es-ES" b="1"/>
              <a:t> </a:t>
            </a:r>
            <a:r>
              <a:rPr lang="es-ES" b="1" err="1"/>
              <a:t>language</a:t>
            </a:r>
            <a:r>
              <a:rPr lang="es-ES" b="1"/>
              <a:t> </a:t>
            </a:r>
            <a:r>
              <a:rPr lang="es-ES"/>
              <a:t>=&gt; define a </a:t>
            </a:r>
            <a:r>
              <a:rPr lang="es-ES" b="1" err="1"/>
              <a:t>common</a:t>
            </a:r>
            <a:r>
              <a:rPr lang="es-ES" b="1"/>
              <a:t> </a:t>
            </a:r>
            <a:r>
              <a:rPr lang="es-ES" b="1" err="1"/>
              <a:t>terminology</a:t>
            </a:r>
            <a:r>
              <a:rPr lang="es-ES" b="1"/>
              <a:t> for </a:t>
            </a:r>
            <a:r>
              <a:rPr lang="es-ES" b="1" err="1"/>
              <a:t>cross-services</a:t>
            </a:r>
            <a:r>
              <a:rPr lang="es-ES" b="1"/>
              <a:t> </a:t>
            </a:r>
            <a:r>
              <a:rPr lang="es-ES" err="1"/>
              <a:t>interactions</a:t>
            </a:r>
            <a:r>
              <a:rPr lang="es-ES"/>
              <a:t>. </a:t>
            </a:r>
          </a:p>
          <a:p>
            <a:endParaRPr lang="es-ES"/>
          </a:p>
        </p:txBody>
      </p:sp>
      <p:sp>
        <p:nvSpPr>
          <p:cNvPr id="4" name="3 Marcador de número de diapositiva"/>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177F674-8157-4302-8F17-5D168F44FB1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44</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91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Reference application </a:t>
            </a:r>
            <a:r>
              <a:rPr lang="en-US"/>
              <a:t>published by a </a:t>
            </a:r>
            <a:r>
              <a:rPr lang="en-US" b="1"/>
              <a:t>group of PM </a:t>
            </a:r>
            <a:r>
              <a:rPr lang="en-US"/>
              <a:t>at Microsoft. </a:t>
            </a:r>
          </a:p>
          <a:p>
            <a:endParaRPr lang="en-US"/>
          </a:p>
          <a:p>
            <a:r>
              <a:rPr lang="en-US"/>
              <a:t>Build an </a:t>
            </a:r>
            <a:r>
              <a:rPr lang="en-US" b="1"/>
              <a:t>online store </a:t>
            </a:r>
            <a:r>
              <a:rPr lang="en-US"/>
              <a:t>with </a:t>
            </a:r>
            <a:r>
              <a:rPr lang="en-US" b="1"/>
              <a:t>microservices and containers</a:t>
            </a:r>
            <a:r>
              <a:rPr lang="en-US"/>
              <a:t>. </a:t>
            </a:r>
          </a:p>
          <a:p>
            <a:endParaRPr lang="en-US"/>
          </a:p>
          <a:p>
            <a:r>
              <a:rPr lang="en-US"/>
              <a:t>Hosted in </a:t>
            </a:r>
            <a:r>
              <a:rPr lang="en-US" b="1"/>
              <a:t>Kubernetes</a:t>
            </a:r>
            <a:r>
              <a:rPr lang="en-US"/>
              <a:t> or </a:t>
            </a:r>
            <a:r>
              <a:rPr lang="en-US" b="1"/>
              <a:t>Service Fabric</a:t>
            </a:r>
            <a:r>
              <a:rPr lang="en-US"/>
              <a:t>. </a:t>
            </a:r>
          </a:p>
          <a:p>
            <a:endParaRPr lang="en-US"/>
          </a:p>
          <a:p>
            <a:r>
              <a:rPr lang="en-US"/>
              <a:t>Relying on different data stores:</a:t>
            </a:r>
          </a:p>
          <a:p>
            <a:pPr marL="171450" indent="-171450">
              <a:buFontTx/>
              <a:buChar char="-"/>
            </a:pPr>
            <a:r>
              <a:rPr lang="en-US"/>
              <a:t>SQL Server</a:t>
            </a:r>
          </a:p>
          <a:p>
            <a:pPr marL="171450" indent="-171450">
              <a:buFontTx/>
              <a:buChar char="-"/>
            </a:pPr>
            <a:r>
              <a:rPr lang="en-US"/>
              <a:t>Redis Cache</a:t>
            </a:r>
          </a:p>
          <a:p>
            <a:pPr marL="171450" indent="-171450">
              <a:buFontTx/>
              <a:buChar char="-"/>
            </a:pPr>
            <a:r>
              <a:rPr lang="en-US"/>
              <a:t>Cosmos DB</a:t>
            </a:r>
          </a:p>
          <a:p>
            <a:pPr marL="171450" indent="-171450">
              <a:buFontTx/>
              <a:buChar char="-"/>
            </a:pPr>
            <a:r>
              <a:rPr lang="en-US"/>
              <a:t>Messaging Bus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906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94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9781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955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dirty="0">
                <a:solidFill>
                  <a:schemeClr val="tx1"/>
                </a:solidFill>
                <a:effectLst/>
                <a:latin typeface="Segoe UI Light" pitchFamily="34" charset="0"/>
                <a:ea typeface="+mn-ea"/>
                <a:cs typeface="+mn-cs"/>
              </a:rPr>
              <a:t>Impact</a:t>
            </a:r>
            <a:r>
              <a:rPr lang="en-US" sz="900" b="0" i="0" kern="1200" dirty="0">
                <a:solidFill>
                  <a:schemeClr val="tx1"/>
                </a:solidFill>
                <a:effectLst/>
                <a:latin typeface="Segoe UI Light" pitchFamily="34" charset="0"/>
                <a:ea typeface="+mn-ea"/>
                <a:cs typeface="+mn-cs"/>
              </a:rPr>
              <a:t> of a </a:t>
            </a:r>
            <a:r>
              <a:rPr lang="en-US" sz="900" b="1" i="0" kern="1200" dirty="0">
                <a:solidFill>
                  <a:schemeClr val="tx1"/>
                </a:solidFill>
                <a:effectLst/>
                <a:latin typeface="Segoe UI Light" pitchFamily="34" charset="0"/>
                <a:ea typeface="+mn-ea"/>
                <a:cs typeface="+mn-cs"/>
              </a:rPr>
              <a:t>single failing service </a:t>
            </a:r>
            <a:r>
              <a:rPr lang="en-US" sz="900" b="0" i="0" kern="1200" dirty="0">
                <a:solidFill>
                  <a:schemeClr val="tx1"/>
                </a:solidFill>
                <a:effectLst/>
                <a:latin typeface="Segoe UI Light" pitchFamily="34" charset="0"/>
                <a:ea typeface="+mn-ea"/>
                <a:cs typeface="+mn-cs"/>
              </a:rPr>
              <a:t>on others </a:t>
            </a:r>
            <a:r>
              <a:rPr lang="en-US" sz="900" b="1" i="0" kern="1200" dirty="0">
                <a:solidFill>
                  <a:schemeClr val="tx1"/>
                </a:solidFill>
                <a:effectLst/>
                <a:latin typeface="Segoe UI Light" pitchFamily="34" charset="0"/>
                <a:ea typeface="+mn-ea"/>
                <a:cs typeface="+mn-cs"/>
              </a:rPr>
              <a:t>can be big</a:t>
            </a: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57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261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Objectives of the discussion:</a:t>
            </a:r>
          </a:p>
          <a:p>
            <a:endParaRPr lang="en-US"/>
          </a:p>
          <a:p>
            <a:pPr marL="171450" indent="-171450">
              <a:buFontTx/>
              <a:buChar char="-"/>
            </a:pPr>
            <a:r>
              <a:rPr lang="en-US" b="1"/>
              <a:t>Define</a:t>
            </a:r>
            <a:r>
              <a:rPr lang="en-US"/>
              <a:t> Microservices</a:t>
            </a:r>
          </a:p>
          <a:p>
            <a:pPr marL="171450" indent="-171450">
              <a:buFontTx/>
              <a:buChar char="-"/>
            </a:pPr>
            <a:r>
              <a:rPr lang="en-US"/>
              <a:t>Talk about a few </a:t>
            </a:r>
            <a:r>
              <a:rPr lang="en-US" b="1"/>
              <a:t>good pattern part of this approach</a:t>
            </a:r>
          </a:p>
          <a:p>
            <a:pPr marL="171450" indent="-171450">
              <a:buFontTx/>
              <a:buChar char="-"/>
            </a:pPr>
            <a:r>
              <a:rPr lang="en-US" b="1"/>
              <a:t>Present few famous case studies </a:t>
            </a:r>
            <a:r>
              <a:rPr lang="en-US"/>
              <a:t>where companies used this approach in their journey to the success (you are not Netflix or Amazon but you can be inspired by their story and re-use some of their approach)</a:t>
            </a:r>
            <a:r>
              <a:rPr lang="en-US" b="1"/>
              <a:t> </a:t>
            </a:r>
          </a:p>
          <a:p>
            <a:pPr marL="171450" indent="-171450">
              <a:buFontTx/>
              <a:buChar char="-"/>
            </a:pPr>
            <a:r>
              <a:rPr lang="en-US" b="1"/>
              <a:t>Microsoft recommendations </a:t>
            </a:r>
            <a:r>
              <a:rPr lang="en-US" b="0"/>
              <a:t>to build Microservice architecture (reference application)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Multiple data stored = data consistency challenge</a:t>
            </a:r>
          </a:p>
          <a:p>
            <a:endParaRPr lang="en-US"/>
          </a:p>
          <a:p>
            <a:r>
              <a:rPr lang="en-US"/>
              <a:t>Control the </a:t>
            </a:r>
            <a:r>
              <a:rPr lang="en-US" b="1"/>
              <a:t>depth of </a:t>
            </a:r>
            <a:r>
              <a:rPr lang="en-US"/>
              <a:t>your </a:t>
            </a:r>
            <a:r>
              <a:rPr lang="en-US" b="1"/>
              <a:t>call stack </a:t>
            </a:r>
          </a:p>
          <a:p>
            <a:endParaRPr lang="en-US" b="1"/>
          </a:p>
          <a:p>
            <a:r>
              <a:rPr lang="en-US" b="1"/>
              <a:t>Prefer asynchronous </a:t>
            </a:r>
            <a:r>
              <a:rPr lang="en-US" b="0"/>
              <a:t>event propagation: </a:t>
            </a:r>
            <a:endParaRPr lang="en-US" b="1"/>
          </a:p>
          <a:p>
            <a:pPr marL="171450" indent="-171450">
              <a:buFontTx/>
              <a:buChar char="-"/>
            </a:pPr>
            <a:r>
              <a:rPr lang="en-US" b="1"/>
              <a:t>Asynchronous polling mechanism</a:t>
            </a:r>
          </a:p>
          <a:p>
            <a:pPr marL="171450" indent="-171450">
              <a:buFontTx/>
              <a:buChar char="-"/>
            </a:pPr>
            <a:r>
              <a:rPr lang="en-US" b="1"/>
              <a:t>Messaging bus </a:t>
            </a:r>
            <a:r>
              <a:rPr lang="en-US" b="0"/>
              <a:t>(better)</a:t>
            </a:r>
          </a:p>
          <a:p>
            <a:endParaRPr lang="en-US" b="1"/>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100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r>
              <a:rPr lang="en-US" sz="900" b="1" i="0" u="sng" kern="1200">
                <a:solidFill>
                  <a:schemeClr val="tx1"/>
                </a:solidFill>
                <a:effectLst/>
                <a:latin typeface="Segoe UI Light" pitchFamily="34" charset="0"/>
                <a:ea typeface="+mn-ea"/>
                <a:cs typeface="+mn-cs"/>
              </a:rPr>
              <a:t>Reference application =&gt; example of implementation</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a:p>
            <a:pPr marL="0" indent="0" defTabSz="932238">
              <a:buFont typeface="Arial" panose="020B0604020202020204" pitchFamily="34" charset="0"/>
              <a:buNone/>
              <a:defRPr/>
            </a:pPr>
            <a:r>
              <a:rPr lang="en-US" sz="900" b="1" i="0" kern="1200">
                <a:solidFill>
                  <a:schemeClr val="tx1"/>
                </a:solidFill>
                <a:effectLst/>
                <a:latin typeface="Segoe UI Light" pitchFamily="34" charset="0"/>
                <a:ea typeface="+mn-ea"/>
                <a:cs typeface="+mn-cs"/>
              </a:rPr>
              <a:t>Buyer info published</a:t>
            </a:r>
            <a:r>
              <a:rPr lang="en-US" sz="900" b="0" i="0" kern="1200">
                <a:solidFill>
                  <a:schemeClr val="tx1"/>
                </a:solidFill>
                <a:effectLst/>
                <a:latin typeface="Segoe UI Light" pitchFamily="34" charset="0"/>
                <a:ea typeface="+mn-ea"/>
                <a:cs typeface="+mn-cs"/>
              </a:rPr>
              <a:t> by user profile </a:t>
            </a:r>
          </a:p>
          <a:p>
            <a:pPr marL="0" indent="0" defTabSz="932238">
              <a:buFont typeface="Arial" panose="020B0604020202020204" pitchFamily="34" charset="0"/>
              <a:buNone/>
              <a:defRPr/>
            </a:pPr>
            <a:r>
              <a:rPr lang="en-US" sz="900" b="1" i="0" kern="1200">
                <a:solidFill>
                  <a:schemeClr val="tx1"/>
                </a:solidFill>
                <a:effectLst/>
                <a:latin typeface="Segoe UI Light" pitchFamily="34" charset="0"/>
                <a:ea typeface="+mn-ea"/>
                <a:cs typeface="+mn-cs"/>
              </a:rPr>
              <a:t>Propagated</a:t>
            </a:r>
            <a:r>
              <a:rPr lang="en-US" sz="900" b="0" i="0" kern="1200">
                <a:solidFill>
                  <a:schemeClr val="tx1"/>
                </a:solidFill>
                <a:effectLst/>
                <a:latin typeface="Segoe UI Light" pitchFamily="34" charset="0"/>
                <a:ea typeface="+mn-ea"/>
                <a:cs typeface="+mn-cs"/>
              </a:rPr>
              <a:t> to basket and ordering. </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a:p>
            <a:pPr marL="0" indent="0" defTabSz="932238">
              <a:buFont typeface="Arial" panose="020B0604020202020204" pitchFamily="34" charset="0"/>
              <a:buNone/>
              <a:defRPr/>
            </a:pPr>
            <a:r>
              <a:rPr lang="en-US" sz="900" b="0" i="0" kern="1200">
                <a:solidFill>
                  <a:schemeClr val="tx1"/>
                </a:solidFill>
                <a:effectLst/>
                <a:latin typeface="Segoe UI Light" pitchFamily="34" charset="0"/>
                <a:ea typeface="+mn-ea"/>
                <a:cs typeface="+mn-cs"/>
              </a:rPr>
              <a:t>Solutions like RabbitMQ, Azure Service Bus, …</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751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Reminder</a:t>
            </a:r>
            <a:r>
              <a:rPr lang="es-ES"/>
              <a:t>: API Gateway</a:t>
            </a:r>
          </a:p>
          <a:p>
            <a:endParaRPr lang="es-ES"/>
          </a:p>
          <a:p>
            <a:r>
              <a:rPr lang="es-ES" b="1" err="1"/>
              <a:t>Aggregate</a:t>
            </a:r>
            <a:r>
              <a:rPr lang="es-ES"/>
              <a:t> </a:t>
            </a:r>
            <a:r>
              <a:rPr lang="es-ES" err="1"/>
              <a:t>calls</a:t>
            </a:r>
            <a:r>
              <a:rPr lang="es-ES"/>
              <a:t> </a:t>
            </a:r>
            <a:r>
              <a:rPr lang="es-ES" err="1"/>
              <a:t>to</a:t>
            </a:r>
            <a:r>
              <a:rPr lang="es-ES"/>
              <a:t> </a:t>
            </a:r>
            <a:r>
              <a:rPr lang="es-ES" err="1"/>
              <a:t>multiple</a:t>
            </a:r>
            <a:r>
              <a:rPr lang="es-ES"/>
              <a:t> </a:t>
            </a:r>
            <a:r>
              <a:rPr lang="es-ES" err="1"/>
              <a:t>services</a:t>
            </a:r>
            <a:endParaRPr lang="es-ES"/>
          </a:p>
          <a:p>
            <a:r>
              <a:rPr lang="es-ES" b="1" err="1"/>
              <a:t>Enforce</a:t>
            </a:r>
            <a:r>
              <a:rPr lang="es-ES"/>
              <a:t> </a:t>
            </a:r>
            <a:r>
              <a:rPr lang="es-ES" err="1"/>
              <a:t>consumer</a:t>
            </a:r>
            <a:r>
              <a:rPr lang="es-ES"/>
              <a:t> </a:t>
            </a:r>
            <a:r>
              <a:rPr lang="es-ES" b="1"/>
              <a:t>Access </a:t>
            </a:r>
            <a:r>
              <a:rPr lang="es-ES" b="1" err="1"/>
              <a:t>right</a:t>
            </a:r>
            <a:endParaRPr lang="es-ES" b="1"/>
          </a:p>
          <a:p>
            <a:r>
              <a:rPr lang="es-ES" b="1"/>
              <a:t>Do </a:t>
            </a:r>
            <a:r>
              <a:rPr lang="es-ES" b="1" err="1"/>
              <a:t>throttling</a:t>
            </a:r>
            <a:r>
              <a:rPr lang="es-ES" b="1"/>
              <a:t> </a:t>
            </a:r>
          </a:p>
          <a:p>
            <a:endParaRPr lang="es-E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5BB2E5-D305-412D-A528-E39D5186BA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679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a:solidFill>
                  <a:schemeClr val="tx1"/>
                </a:solidFill>
                <a:effectLst/>
                <a:latin typeface="Segoe UI Light" pitchFamily="34" charset="0"/>
                <a:ea typeface="+mn-ea"/>
                <a:cs typeface="+mn-cs"/>
              </a:rPr>
              <a:t>Write your own API Gateway</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173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
              <a:t>Or Buy API Gateway solution. </a:t>
            </a:r>
          </a:p>
          <a:p>
            <a:endParaRPr lang="en-US" sz="400"/>
          </a:p>
          <a:p>
            <a:r>
              <a:rPr lang="en-US"/>
              <a:t>You can quickly show the developer portal experience from</a:t>
            </a:r>
            <a:r>
              <a:rPr lang="en-US" sz="400"/>
              <a:t> API Management:</a:t>
            </a:r>
          </a:p>
          <a:p>
            <a:r>
              <a:rPr lang="en-US" sz="900" kern="1200">
                <a:solidFill>
                  <a:schemeClr val="tx1"/>
                </a:solidFill>
                <a:effectLst/>
                <a:latin typeface="Segoe UI Light" pitchFamily="34" charset="0"/>
                <a:ea typeface="+mn-ea"/>
                <a:cs typeface="+mn-cs"/>
              </a:rPr>
              <a:t>Go to </a:t>
            </a:r>
            <a:r>
              <a:rPr lang="en-US" sz="900" u="sng" kern="1200">
                <a:solidFill>
                  <a:schemeClr val="tx1"/>
                </a:solidFill>
                <a:effectLst/>
                <a:latin typeface="Segoe UI Light" pitchFamily="34" charset="0"/>
                <a:ea typeface="+mn-ea"/>
                <a:cs typeface="+mn-cs"/>
                <a:hlinkClick r:id="rId3"/>
              </a:rPr>
              <a:t>https://azure.microsoft.com/en-us/services/cognitive-services/text-analytics/</a:t>
            </a:r>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Call out API capabilities</a:t>
            </a:r>
          </a:p>
          <a:p>
            <a:r>
              <a:rPr lang="en-US" sz="900" kern="1200">
                <a:solidFill>
                  <a:schemeClr val="tx1"/>
                </a:solidFill>
                <a:effectLst/>
                <a:latin typeface="Segoe UI Light" pitchFamily="34" charset="0"/>
                <a:ea typeface="+mn-ea"/>
                <a:cs typeface="+mn-cs"/>
              </a:rPr>
              <a:t>Click on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Click on </a:t>
            </a:r>
            <a:r>
              <a:rPr lang="en-US" sz="900" b="1" kern="1200">
                <a:solidFill>
                  <a:schemeClr val="tx1"/>
                </a:solidFill>
                <a:effectLst/>
                <a:latin typeface="Segoe UI Light" pitchFamily="34" charset="0"/>
                <a:ea typeface="+mn-ea"/>
                <a:cs typeface="+mn-cs"/>
              </a:rPr>
              <a:t>Sentiment API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Light" pitchFamily="34" charset="0"/>
                <a:ea typeface="+mn-ea"/>
                <a:cs typeface="+mn-cs"/>
              </a:rPr>
              <a:t>East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Light" pitchFamily="34" charset="0"/>
                <a:ea typeface="+mn-ea"/>
                <a:cs typeface="+mn-cs"/>
              </a:rPr>
              <a:t>Show documentation + sample + testing of the API</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820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reference architecture:</a:t>
            </a:r>
          </a:p>
          <a:p>
            <a:pPr marL="171450" indent="-171450">
              <a:buFontTx/>
              <a:buChar char="-"/>
            </a:pPr>
            <a:r>
              <a:rPr lang="en-US" b="1"/>
              <a:t>Programming model</a:t>
            </a:r>
            <a:r>
              <a:rPr lang="en-US"/>
              <a:t>: .NET Core, .NET</a:t>
            </a:r>
          </a:p>
          <a:p>
            <a:pPr marL="171450" indent="-171450">
              <a:buFontTx/>
              <a:buChar char="-"/>
            </a:pPr>
            <a:r>
              <a:rPr lang="en-US" b="1"/>
              <a:t>Packaged</a:t>
            </a:r>
            <a:r>
              <a:rPr lang="en-US"/>
              <a:t> in Linux and Windows Containers</a:t>
            </a:r>
          </a:p>
          <a:p>
            <a:pPr marL="171450" indent="-171450">
              <a:buFontTx/>
              <a:buChar char="-"/>
            </a:pPr>
            <a:r>
              <a:rPr lang="en-US" b="1"/>
              <a:t>Hosting solutions</a:t>
            </a:r>
            <a:r>
              <a:rPr lang="en-US"/>
              <a:t>: Kubernetes, Service Fabric</a:t>
            </a:r>
          </a:p>
          <a:p>
            <a:pPr marL="171450" indent="-171450">
              <a:buFontTx/>
              <a:buChar char="-"/>
            </a:pPr>
            <a:r>
              <a:rPr lang="en-US" b="1"/>
              <a:t>Storage solutions</a:t>
            </a:r>
            <a:r>
              <a:rPr lang="en-US"/>
              <a:t>: Service Bus, Azure SQL Server, Cosmos DB, Key Vault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11/23/2021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519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a:solidFill>
                  <a:schemeClr val="tx1"/>
                </a:solidFill>
                <a:effectLst/>
                <a:latin typeface="Segoe UI Light" pitchFamily="34" charset="0"/>
                <a:ea typeface="+mn-ea"/>
                <a:cs typeface="+mn-cs"/>
              </a:rPr>
              <a:t>Scale out independently </a:t>
            </a:r>
            <a:r>
              <a:rPr lang="en-US" sz="900" b="0" i="0" kern="1200">
                <a:solidFill>
                  <a:schemeClr val="tx1"/>
                </a:solidFill>
                <a:effectLst/>
                <a:latin typeface="Segoe UI Light" pitchFamily="34" charset="0"/>
                <a:ea typeface="+mn-ea"/>
                <a:cs typeface="+mn-cs"/>
              </a:rPr>
              <a:t>each services =&gt; number of service instance or number of underlying VMs.</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5670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11/23/2021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58</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004666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aseline="0"/>
              <a:t>Started in </a:t>
            </a:r>
            <a:r>
              <a:rPr lang="en-US" b="1" baseline="0"/>
              <a:t>2008</a:t>
            </a:r>
            <a:r>
              <a:rPr lang="en-US" baseline="0"/>
              <a:t>: </a:t>
            </a:r>
            <a:r>
              <a:rPr lang="en-US" sz="900" b="1" i="0" u="none" strike="noStrike" kern="1200">
                <a:solidFill>
                  <a:schemeClr val="tx1"/>
                </a:solidFill>
                <a:effectLst/>
                <a:latin typeface="Segoe UI Light" pitchFamily="34" charset="0"/>
                <a:ea typeface="+mn-ea"/>
                <a:cs typeface="+mn-cs"/>
              </a:rPr>
              <a:t>100 engineers </a:t>
            </a:r>
            <a:r>
              <a:rPr lang="en-US" sz="900" b="0" i="0" u="none" strike="noStrike" kern="1200">
                <a:solidFill>
                  <a:schemeClr val="tx1"/>
                </a:solidFill>
                <a:effectLst/>
                <a:latin typeface="Segoe UI Light" pitchFamily="34" charset="0"/>
                <a:ea typeface="+mn-ea"/>
                <a:cs typeface="+mn-cs"/>
              </a:rPr>
              <a:t>producing a monolithic </a:t>
            </a:r>
            <a:r>
              <a:rPr lang="en-US" sz="900" b="1" i="0" u="none" strike="noStrike" kern="1200">
                <a:solidFill>
                  <a:schemeClr val="tx1"/>
                </a:solidFill>
                <a:effectLst/>
                <a:latin typeface="Segoe UI Light" pitchFamily="34" charset="0"/>
                <a:ea typeface="+mn-ea"/>
                <a:cs typeface="+mn-cs"/>
              </a:rPr>
              <a:t>DVD‑rental application</a:t>
            </a:r>
            <a:r>
              <a:rPr lang="en-US" sz="900" b="0" i="0" u="none" strike="noStrike" kern="1200">
                <a:solidFill>
                  <a:schemeClr val="tx1"/>
                </a:solidFill>
                <a:effectLst/>
                <a:latin typeface="Segoe UI Light" pitchFamily="34" charset="0"/>
                <a:ea typeface="+mn-ea"/>
                <a:cs typeface="+mn-cs"/>
              </a:rPr>
              <a:t>. </a:t>
            </a:r>
            <a:r>
              <a:rPr lang="en-US" baseline="0"/>
              <a:t>Now they do live streaming primarily</a:t>
            </a:r>
          </a:p>
          <a:p>
            <a:pPr marL="171450" indent="-171450">
              <a:buFontTx/>
              <a:buChar char="-"/>
            </a:pPr>
            <a:r>
              <a:rPr lang="en-US" baseline="0"/>
              <a:t>They do </a:t>
            </a:r>
            <a:r>
              <a:rPr lang="en-US" b="1" baseline="0"/>
              <a:t>A/B testing </a:t>
            </a:r>
            <a:r>
              <a:rPr lang="en-US" baseline="0"/>
              <a:t>for their </a:t>
            </a:r>
            <a:r>
              <a:rPr lang="en-US" b="1" baseline="0"/>
              <a:t>UI</a:t>
            </a:r>
            <a:r>
              <a:rPr lang="en-US" baseline="0"/>
              <a:t> and </a:t>
            </a:r>
            <a:r>
              <a:rPr lang="en-US" b="1" baseline="0" err="1"/>
              <a:t>algo</a:t>
            </a:r>
            <a:r>
              <a:rPr lang="en-US" baseline="0"/>
              <a:t>. </a:t>
            </a:r>
          </a:p>
          <a:p>
            <a:pPr marL="171450" indent="-171450">
              <a:buFontTx/>
              <a:buChar char="-"/>
            </a:pPr>
            <a:r>
              <a:rPr lang="en-US" baseline="0"/>
              <a:t>They deploy new features very quickly =&gt; velocity is their core competence.</a:t>
            </a:r>
          </a:p>
          <a:p>
            <a:pPr marL="0" indent="0">
              <a:buFontTx/>
              <a:buNone/>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To move </a:t>
            </a:r>
            <a:r>
              <a:rPr lang="en-US" b="1" baseline="0"/>
              <a:t>from monolith on-prem to MSA </a:t>
            </a:r>
            <a:r>
              <a:rPr lang="en-US" baseline="0"/>
              <a:t>in the cloud, it took </a:t>
            </a:r>
            <a:r>
              <a:rPr lang="en-US" b="1" baseline="0"/>
              <a:t>7 years</a:t>
            </a:r>
            <a:r>
              <a:rPr lang="en-US" baseline="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Now they’re running </a:t>
            </a:r>
            <a:r>
              <a:rPr lang="en-US" b="1" baseline="0"/>
              <a:t>500+ microservices</a:t>
            </a:r>
            <a:r>
              <a:rPr lang="en-US" baseline="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Note: They </a:t>
            </a:r>
            <a:r>
              <a:rPr lang="en-US" baseline="0" err="1"/>
              <a:t>OSSed</a:t>
            </a:r>
            <a:r>
              <a:rPr lang="en-US" baseline="0"/>
              <a:t> their components as </a:t>
            </a:r>
            <a:r>
              <a:rPr lang="en-US" baseline="0" err="1"/>
              <a:t>Hystrix</a:t>
            </a:r>
            <a:r>
              <a:rPr lang="en-US" baseline="0"/>
              <a:t>.</a:t>
            </a:r>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72235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err="1"/>
              <a:t>SoundsCloud</a:t>
            </a:r>
            <a:r>
              <a:rPr lang="en-US"/>
              <a:t> journey to a microservices oriented architecture.</a:t>
            </a:r>
          </a:p>
          <a:p>
            <a:endParaRPr lang="en-US"/>
          </a:p>
          <a:p>
            <a:r>
              <a:rPr lang="en-US"/>
              <a:t>From the </a:t>
            </a:r>
            <a:r>
              <a:rPr lang="en-US" b="1"/>
              <a:t>Mothership monolith </a:t>
            </a:r>
            <a:r>
              <a:rPr lang="en-US"/>
              <a:t>used to MSA</a:t>
            </a:r>
          </a:p>
          <a:p>
            <a:endParaRPr lang="en-US"/>
          </a:p>
          <a:p>
            <a:r>
              <a:rPr lang="en-US"/>
              <a:t>From </a:t>
            </a:r>
            <a:r>
              <a:rPr lang="en-US" b="1"/>
              <a:t>hundreds of thousands </a:t>
            </a:r>
            <a:r>
              <a:rPr lang="en-US"/>
              <a:t>of artists to share their work</a:t>
            </a:r>
          </a:p>
          <a:p>
            <a:endParaRPr lang="en-US"/>
          </a:p>
          <a:p>
            <a:r>
              <a:rPr lang="en-US"/>
              <a:t>Now </a:t>
            </a:r>
            <a:r>
              <a:rPr lang="en-US" b="1"/>
              <a:t>12 hours of music uploaded every minutes </a:t>
            </a:r>
            <a:r>
              <a:rPr lang="en-US"/>
              <a:t>=&gt; </a:t>
            </a:r>
            <a:r>
              <a:rPr lang="en-US" b="1"/>
              <a:t>hundreds of millions of people </a:t>
            </a:r>
            <a:r>
              <a:rPr lang="en-US"/>
              <a:t>use their app every day.</a:t>
            </a:r>
          </a:p>
          <a:p>
            <a:endParaRPr lang="en-US"/>
          </a:p>
          <a:p>
            <a:r>
              <a:rPr lang="en-US"/>
              <a:t>Explanation of their </a:t>
            </a:r>
            <a:r>
              <a:rPr lang="en-US" b="1"/>
              <a:t>strategy</a:t>
            </a:r>
            <a:r>
              <a:rPr lang="en-US"/>
              <a:t> and </a:t>
            </a:r>
            <a:r>
              <a:rPr lang="en-US" b="1"/>
              <a:t>mistakes</a:t>
            </a:r>
            <a:r>
              <a:rPr lang="en-US"/>
              <a:t>: </a:t>
            </a:r>
            <a:r>
              <a:rPr lang="en-US" b="1"/>
              <a:t>share databases between monolith and new microservices</a:t>
            </a:r>
            <a:r>
              <a:rPr lang="en-US"/>
              <a:t>.</a:t>
            </a:r>
          </a:p>
          <a:p>
            <a:endParaRPr lang="en-US"/>
          </a:p>
          <a:p>
            <a:r>
              <a:rPr lang="en-US"/>
              <a:t>How they came up with their </a:t>
            </a:r>
            <a:r>
              <a:rPr lang="en-US" b="1"/>
              <a:t>Event Sourcing approach</a:t>
            </a:r>
            <a:r>
              <a:rPr lang="en-US"/>
              <a: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5246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Udi </a:t>
            </a:r>
            <a:r>
              <a:rPr lang="en-SG" dirty="0" err="1"/>
              <a:t>Dahan</a:t>
            </a:r>
            <a:r>
              <a:rPr lang="en-SG" dirty="0"/>
              <a:t> – Particular.net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11/23/2021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82801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On this link from the </a:t>
            </a:r>
            <a:r>
              <a:rPr lang="en-US" b="1"/>
              <a:t>Nginx website </a:t>
            </a:r>
            <a:r>
              <a:rPr lang="en-US"/>
              <a:t>– </a:t>
            </a:r>
            <a:r>
              <a:rPr lang="en-US" b="1"/>
              <a:t>great explanations of the microservices approach</a:t>
            </a:r>
            <a:r>
              <a:rPr lang="en-US"/>
              <a:t>, different </a:t>
            </a:r>
            <a:r>
              <a:rPr lang="en-US" b="1"/>
              <a:t>pattern</a:t>
            </a:r>
            <a:r>
              <a:rPr lang="en-US"/>
              <a:t> and </a:t>
            </a:r>
            <a:r>
              <a:rPr lang="en-US" b="1"/>
              <a:t>challenges solved </a:t>
            </a:r>
            <a:r>
              <a:rPr lang="en-US"/>
              <a:t>using it.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35443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Please review the code</a:t>
            </a:r>
            <a:r>
              <a:rPr lang="en-US" baseline="0" dirty="0"/>
              <a:t> available inside /demos/module4/_</a:t>
            </a:r>
            <a:r>
              <a:rPr lang="en-US" baseline="0" dirty="0" err="1"/>
              <a:t>eShopOnContainers</a:t>
            </a:r>
            <a:r>
              <a:rPr lang="en-US" baseline="0" dirty="0"/>
              <a:t> </a:t>
            </a:r>
          </a:p>
          <a:p>
            <a:pPr marL="0" indent="0">
              <a:buFont typeface="Arial" panose="020B0604020202020204" pitchFamily="34" charset="0"/>
              <a:buNone/>
            </a:pPr>
            <a:r>
              <a:rPr lang="en-US" baseline="0" dirty="0"/>
              <a:t>For comprehensive documentation please review the project wiki: https://github.com/dotnet-architecture/eShopOnContainers/wiki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11/23/2021 9:28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137545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11/23/2021 9:28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a:t>On what</a:t>
            </a:r>
          </a:p>
        </p:txBody>
      </p:sp>
      <p:sp>
        <p:nvSpPr>
          <p:cNvPr id="5" name="Date Placeholder 4"/>
          <p:cNvSpPr>
            <a:spLocks noGrp="1"/>
          </p:cNvSpPr>
          <p:nvPr>
            <p:ph type="dt" idx="10"/>
          </p:nvPr>
        </p:nvSpPr>
        <p:spPr/>
        <p:txBody>
          <a:bodyPr/>
          <a:lstStyle/>
          <a:p>
            <a:fld id="{F22B3E36-5CE0-4CB7-82DE-38A88C71BFA8}" type="datetime1">
              <a:rPr lang="en-US" smtClean="0"/>
              <a:pPr/>
              <a:t>11/23/2021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17</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4067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Monolithic</a:t>
            </a:r>
            <a:r>
              <a:rPr lang="en-US" dirty="0"/>
              <a:t> application </a:t>
            </a:r>
            <a:r>
              <a:rPr lang="en-US" dirty="0">
                <a:sym typeface="Wingdings" panose="05000000000000000000" pitchFamily="2" charset="2"/>
              </a:rPr>
              <a:t></a:t>
            </a:r>
            <a:r>
              <a:rPr lang="en-US" dirty="0"/>
              <a:t> </a:t>
            </a:r>
            <a:r>
              <a:rPr lang="en-US" b="1" dirty="0"/>
              <a:t>entire app </a:t>
            </a:r>
            <a:r>
              <a:rPr lang="en-US" dirty="0"/>
              <a:t>in the same VM</a:t>
            </a:r>
          </a:p>
          <a:p>
            <a:endParaRPr lang="en-US" dirty="0"/>
          </a:p>
          <a:p>
            <a:r>
              <a:rPr lang="en-US" b="1" dirty="0"/>
              <a:t>Microservices</a:t>
            </a:r>
            <a:r>
              <a:rPr lang="en-US" dirty="0"/>
              <a:t> </a:t>
            </a:r>
            <a:r>
              <a:rPr lang="en-US" dirty="0">
                <a:sym typeface="Wingdings" panose="05000000000000000000" pitchFamily="2" charset="2"/>
              </a:rPr>
              <a:t></a:t>
            </a:r>
            <a:r>
              <a:rPr lang="en-US" dirty="0"/>
              <a:t> application split into </a:t>
            </a:r>
            <a:r>
              <a:rPr lang="en-US" b="1" dirty="0"/>
              <a:t>independent services scattered</a:t>
            </a:r>
            <a:r>
              <a:rPr lang="en-US" dirty="0"/>
              <a:t> across the cluster</a:t>
            </a:r>
          </a:p>
          <a:p>
            <a:endParaRPr lang="en-US" dirty="0"/>
          </a:p>
          <a:p>
            <a:r>
              <a:rPr lang="en-US" dirty="0"/>
              <a:t>To </a:t>
            </a:r>
            <a:r>
              <a:rPr lang="en-US" b="1" dirty="0"/>
              <a:t>scale out monolithic app </a:t>
            </a:r>
            <a:r>
              <a:rPr lang="en-US" dirty="0">
                <a:sym typeface="Wingdings" panose="05000000000000000000" pitchFamily="2" charset="2"/>
              </a:rPr>
              <a:t></a:t>
            </a:r>
            <a:r>
              <a:rPr lang="en-US" dirty="0"/>
              <a:t> </a:t>
            </a:r>
            <a:r>
              <a:rPr lang="en-US" b="1" dirty="0"/>
              <a:t>copy entire application </a:t>
            </a:r>
            <a:r>
              <a:rPr lang="en-US" dirty="0"/>
              <a:t>to new machine. </a:t>
            </a:r>
            <a:r>
              <a:rPr lang="en-US" dirty="0">
                <a:sym typeface="Wingdings" panose="05000000000000000000" pitchFamily="2" charset="2"/>
              </a:rPr>
              <a:t></a:t>
            </a:r>
            <a:r>
              <a:rPr lang="en-US" dirty="0"/>
              <a:t> Long and unnecessary</a:t>
            </a:r>
          </a:p>
          <a:p>
            <a:endParaRPr lang="en-US" dirty="0"/>
          </a:p>
          <a:p>
            <a:r>
              <a:rPr lang="en-US" dirty="0"/>
              <a:t>In </a:t>
            </a:r>
            <a:r>
              <a:rPr lang="en-US" b="1" dirty="0"/>
              <a:t>Microservices</a:t>
            </a:r>
            <a:r>
              <a:rPr lang="en-US" dirty="0"/>
              <a:t>, you can spin up a new instance of a service on available nodes.</a:t>
            </a:r>
          </a:p>
          <a:p>
            <a:r>
              <a:rPr lang="en-US" dirty="0">
                <a:sym typeface="Wingdings" panose="05000000000000000000" pitchFamily="2" charset="2"/>
              </a:rPr>
              <a:t></a:t>
            </a:r>
            <a:r>
              <a:rPr lang="en-US" dirty="0"/>
              <a:t> Better </a:t>
            </a:r>
            <a:r>
              <a:rPr lang="en-US" b="1" dirty="0"/>
              <a:t>utilization</a:t>
            </a:r>
            <a:r>
              <a:rPr lang="en-US" dirty="0"/>
              <a:t> of your hardware – better reaction in case of </a:t>
            </a:r>
            <a:r>
              <a:rPr lang="en-US" b="1" dirty="0"/>
              <a:t>traffic spike</a:t>
            </a:r>
            <a:r>
              <a:rPr lang="en-US" dirty="0"/>
              <a:t>.</a:t>
            </a:r>
          </a:p>
          <a:p>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41546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Conway’s Law</a:t>
            </a:r>
            <a:r>
              <a:rPr lang="en-US" dirty="0"/>
              <a:t>: System tend to be </a:t>
            </a:r>
            <a:r>
              <a:rPr lang="en-US" b="1" dirty="0"/>
              <a:t>designed </a:t>
            </a:r>
            <a:r>
              <a:rPr lang="en-US" dirty="0"/>
              <a:t>as copies of </a:t>
            </a:r>
            <a:r>
              <a:rPr lang="en-US" b="1" dirty="0"/>
              <a:t>organization structures (communication)</a:t>
            </a:r>
            <a:r>
              <a:rPr lang="en-US" dirty="0"/>
              <a:t>.</a:t>
            </a:r>
          </a:p>
          <a:p>
            <a:endParaRPr lang="en-US" dirty="0"/>
          </a:p>
          <a:p>
            <a:r>
              <a:rPr lang="en-US" dirty="0"/>
              <a:t>While </a:t>
            </a:r>
            <a:r>
              <a:rPr lang="en-US" b="1" dirty="0"/>
              <a:t>Microservices</a:t>
            </a:r>
            <a:r>
              <a:rPr lang="en-US" dirty="0"/>
              <a:t> should be designed being </a:t>
            </a:r>
            <a:r>
              <a:rPr lang="en-US" b="1" dirty="0"/>
              <a:t>focused on business capabilities</a:t>
            </a:r>
            <a:r>
              <a:rPr lang="en-US" dirty="0"/>
              <a:t>.</a:t>
            </a:r>
          </a:p>
          <a:p>
            <a:endParaRPr lang="en-US" dirty="0"/>
          </a:p>
          <a:p>
            <a:r>
              <a:rPr lang="en-US" dirty="0"/>
              <a:t>It is usually better when </a:t>
            </a:r>
            <a:r>
              <a:rPr lang="en-US" b="0" dirty="0"/>
              <a:t>teams are organized in </a:t>
            </a:r>
            <a:r>
              <a:rPr lang="en-US" b="1" dirty="0"/>
              <a:t>small</a:t>
            </a:r>
            <a:r>
              <a:rPr lang="en-US" b="0" dirty="0"/>
              <a:t> </a:t>
            </a:r>
            <a:r>
              <a:rPr lang="en-US" sz="1000" b="1" u="sng" dirty="0"/>
              <a:t>cross functional teams </a:t>
            </a:r>
            <a:r>
              <a:rPr lang="en-US" dirty="0"/>
              <a:t>to produce </a:t>
            </a:r>
            <a:r>
              <a:rPr lang="en-US" b="1" dirty="0"/>
              <a:t>loosely coupled </a:t>
            </a:r>
            <a:r>
              <a:rPr lang="en-US" dirty="0"/>
              <a:t>microservices.</a:t>
            </a:r>
          </a:p>
          <a:p>
            <a:endParaRPr lang="en-US" dirty="0"/>
          </a:p>
          <a:p>
            <a:r>
              <a:rPr lang="en-US" b="1" u="sng" dirty="0"/>
              <a:t>Note: </a:t>
            </a:r>
            <a:r>
              <a:rPr lang="en-US" dirty="0"/>
              <a:t>https://www.thoughtworks.com/insights/blog/demystifying-conways-law </a:t>
            </a:r>
            <a:r>
              <a:rPr lang="en-US" dirty="0">
                <a:sym typeface="Wingdings" panose="05000000000000000000" pitchFamily="2" charset="2"/>
              </a:rPr>
              <a:t></a:t>
            </a:r>
            <a:r>
              <a:rPr lang="en-US" dirty="0"/>
              <a:t> open-source teams produce more modular code than big companies organized in big teams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23034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Service Oriented Architecture vs Microservices</a:t>
            </a:r>
          </a:p>
          <a:p>
            <a:endParaRPr lang="en-US" b="1" u="sng" dirty="0"/>
          </a:p>
          <a:p>
            <a:r>
              <a:rPr lang="en-US" b="1" u="sng" dirty="0"/>
              <a:t>SOA:</a:t>
            </a:r>
          </a:p>
          <a:p>
            <a:pPr marL="171450" indent="-171450">
              <a:buFont typeface="Arial" panose="020B0604020202020204" pitchFamily="34" charset="0"/>
              <a:buChar char="•"/>
            </a:pPr>
            <a:r>
              <a:rPr lang="en-US" b="0" u="none" dirty="0"/>
              <a:t>In SOA, you expose service interfaces, but you still have a monolith of </a:t>
            </a:r>
            <a:r>
              <a:rPr lang="en-US" b="1" u="none" dirty="0"/>
              <a:t>tightly coupled </a:t>
            </a:r>
            <a:r>
              <a:rPr lang="en-US" b="0" u="none" dirty="0"/>
              <a:t>capabilities.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Usually </a:t>
            </a:r>
            <a:r>
              <a:rPr lang="en-US" b="1" u="none" dirty="0"/>
              <a:t>bigger than Microservices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Rely on </a:t>
            </a:r>
            <a:r>
              <a:rPr lang="en-US" b="1" u="none" dirty="0"/>
              <a:t>nonstandard protocol </a:t>
            </a:r>
            <a:r>
              <a:rPr lang="en-US" b="0" u="none" dirty="0"/>
              <a:t>(SOAP, WCF)</a:t>
            </a:r>
          </a:p>
          <a:p>
            <a:endParaRPr lang="en-US" b="0" u="none" dirty="0"/>
          </a:p>
          <a:p>
            <a:r>
              <a:rPr lang="en-US" b="1" u="sng" dirty="0"/>
              <a:t>Microservices</a:t>
            </a:r>
            <a:r>
              <a:rPr lang="en-US" b="0" u="none" dirty="0"/>
              <a:t>:</a:t>
            </a:r>
          </a:p>
          <a:p>
            <a:pPr marL="171450" indent="-171450">
              <a:buFont typeface="Arial" panose="020B0604020202020204" pitchFamily="34" charset="0"/>
              <a:buChar char="•"/>
            </a:pPr>
            <a:r>
              <a:rPr lang="en-US" b="0" u="none" dirty="0"/>
              <a:t>Some people say microservices is </a:t>
            </a:r>
            <a:r>
              <a:rPr lang="en-US" b="1" u="none" dirty="0"/>
              <a:t>SOA done correctly</a:t>
            </a:r>
            <a:r>
              <a:rPr lang="en-US" b="0" u="none" dirty="0"/>
              <a:t>, system is </a:t>
            </a:r>
            <a:r>
              <a:rPr lang="en-US" b="1" u="none" dirty="0"/>
              <a:t>decomposed on a per capability basis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Each component is </a:t>
            </a:r>
            <a:r>
              <a:rPr lang="en-US" b="1" u="none" dirty="0"/>
              <a:t>technology agnostic </a:t>
            </a:r>
            <a:r>
              <a:rPr lang="en-US" b="0" u="none" dirty="0"/>
              <a:t>but relies on its own technology stack and its </a:t>
            </a:r>
            <a:r>
              <a:rPr lang="en-US" b="1" u="none" dirty="0"/>
              <a:t>own storage</a:t>
            </a:r>
            <a:r>
              <a:rPr lang="en-US" b="0" u="none" dirty="0"/>
              <a:t>.</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Rely on </a:t>
            </a:r>
            <a:r>
              <a:rPr lang="en-US" b="1" u="none" dirty="0"/>
              <a:t>standard protocols</a:t>
            </a:r>
            <a:r>
              <a:rPr lang="en-US" b="0" u="none" dirty="0"/>
              <a:t>: HTTP, WebSocket, AMQP (messaging)</a:t>
            </a:r>
          </a:p>
          <a:p>
            <a:endParaRPr lang="en-US" b="0" u="none" dirty="0"/>
          </a:p>
          <a:p>
            <a:r>
              <a:rPr lang="en-US" b="0" u="none" dirty="0"/>
              <a:t>Services </a:t>
            </a:r>
            <a:r>
              <a:rPr lang="en-US" b="1" u="sng" dirty="0"/>
              <a:t>independently developed/deployed/scaled</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11/23/2021 9:28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10336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7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87959" y="1033467"/>
            <a:ext cx="11384298" cy="401116"/>
          </a:xfrm>
          <a:prstGeom prst="rect">
            <a:avLst/>
          </a:prstGeom>
        </p:spPr>
        <p:txBody>
          <a:bodyPr>
            <a:noAutofit/>
          </a:bodyPr>
          <a:lstStyle>
            <a:lvl1pPr marL="0" indent="0">
              <a:lnSpc>
                <a:spcPct val="100000"/>
              </a:lnSpc>
              <a:buNone/>
              <a:defRPr lang="en-US" sz="2754" kern="1200" dirty="0" smtClean="0">
                <a:solidFill>
                  <a:srgbClr val="7B7B79"/>
                </a:solidFill>
                <a:latin typeface="Futura Bk" pitchFamily="34" charset="0"/>
                <a:ea typeface="+mn-ea"/>
                <a:cs typeface="+mn-cs"/>
              </a:defRPr>
            </a:lvl1pPr>
            <a:lvl2pPr>
              <a:defRPr lang="en-US" sz="2754" kern="1200" dirty="0" smtClean="0">
                <a:solidFill>
                  <a:srgbClr val="FFFFFF"/>
                </a:solidFill>
                <a:latin typeface="Futura Bk" pitchFamily="34" charset="0"/>
                <a:ea typeface="+mn-ea"/>
                <a:cs typeface="+mn-cs"/>
              </a:defRPr>
            </a:lvl2pPr>
            <a:lvl3pPr>
              <a:defRPr lang="en-US" sz="2754" kern="1200" dirty="0" smtClean="0">
                <a:solidFill>
                  <a:srgbClr val="FFFFFF"/>
                </a:solidFill>
                <a:latin typeface="Futura Bk" pitchFamily="34" charset="0"/>
                <a:ea typeface="+mn-ea"/>
                <a:cs typeface="+mn-cs"/>
              </a:defRPr>
            </a:lvl3pPr>
            <a:lvl4pPr>
              <a:defRPr lang="en-US" sz="2754" kern="1200" dirty="0" smtClean="0">
                <a:solidFill>
                  <a:srgbClr val="FFFFFF"/>
                </a:solidFill>
                <a:latin typeface="Futura Bk" pitchFamily="34" charset="0"/>
                <a:ea typeface="+mn-ea"/>
                <a:cs typeface="+mn-cs"/>
              </a:defRPr>
            </a:lvl4pPr>
            <a:lvl5pPr>
              <a:defRPr lang="en-US" sz="2754"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62051" y="414369"/>
            <a:ext cx="11391466" cy="638924"/>
          </a:xfrm>
          <a:prstGeom prst="rect">
            <a:avLst/>
          </a:prstGeom>
        </p:spPr>
        <p:txBody>
          <a:bodyPr anchor="t" anchorCtr="0">
            <a:noAutofit/>
          </a:bodyPr>
          <a:lstStyle>
            <a:lvl1pPr marL="0" marR="0" indent="0" algn="l" defTabSz="1243090" rtl="0" eaLnBrk="1" fontAlgn="auto" latinLnBrk="0" hangingPunct="1">
              <a:lnSpc>
                <a:spcPts val="4487"/>
              </a:lnSpc>
              <a:spcBef>
                <a:spcPct val="0"/>
              </a:spcBef>
              <a:spcAft>
                <a:spcPts val="0"/>
              </a:spcAft>
              <a:buClrTx/>
              <a:buSzTx/>
              <a:buFontTx/>
              <a:buNone/>
              <a:tabLst/>
              <a:defRPr sz="3774"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11/23/2021</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717751598"/>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273" y="2142286"/>
            <a:ext cx="9915387" cy="3507399"/>
          </a:xfrm>
        </p:spPr>
        <p:txBody>
          <a:bodyPr>
            <a:normAutofit/>
          </a:bodyPr>
          <a:lstStyle>
            <a:lvl1pPr marL="0" indent="0">
              <a:buClr>
                <a:schemeClr val="tx2"/>
              </a:buClr>
              <a:buSzPct val="70000"/>
              <a:buFont typeface="Helvetica35-Thin" pitchFamily="34" charset="0"/>
              <a:buNone/>
              <a:defRPr sz="1632" baseline="0">
                <a:solidFill>
                  <a:schemeClr val="tx1"/>
                </a:solidFill>
                <a:latin typeface="+mj-lt"/>
                <a:ea typeface="Open Sans" panose="020B0606030504020204" pitchFamily="34" charset="0"/>
                <a:cs typeface="Open Sans" panose="020B0606030504020204" pitchFamily="34" charset="0"/>
              </a:defRPr>
            </a:lvl1pPr>
            <a:lvl2pPr marL="1010287" indent="-38857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54289"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76005"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97719"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38273" y="429024"/>
            <a:ext cx="9915386" cy="1165754"/>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17979147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98017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aka.ms/MicroservicesArchitecture"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42.png"/><Relationship Id="rId4" Type="http://schemas.openxmlformats.org/officeDocument/2006/relationships/image" Target="../media/image34.png"/><Relationship Id="rId9"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tinyurl.com/NetflixMicro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netflix.github.io/" TargetMode="External"/><Relationship Id="rId5" Type="http://schemas.openxmlformats.org/officeDocument/2006/relationships/image" Target="../media/image45.png"/><Relationship Id="rId4"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tinyurl.com/SoundCloudMicroservice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3" Type="http://schemas.openxmlformats.org/officeDocument/2006/relationships/hyperlink" Target="http://tinyurl.com/NginxMicroservices"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9.tiff"/><Relationship Id="rId4" Type="http://schemas.openxmlformats.org/officeDocument/2006/relationships/image" Target="../media/image48.tiff"/></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ea typeface="+mj-lt"/>
                <a:cs typeface="+mj-lt"/>
              </a:rPr>
              <a:t>Modernizing Applications with Containers and Orchestrators</a:t>
            </a:r>
            <a:endParaRPr lang="en-US"/>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204228"/>
          </a:xfrm>
        </p:spPr>
        <p:txBody>
          <a:bodyPr/>
          <a:lstStyle/>
          <a:p>
            <a:r>
              <a:rPr lang="en-SG" dirty="0"/>
              <a:t>Solutions:</a:t>
            </a:r>
          </a:p>
          <a:p>
            <a:pPr lvl="1"/>
            <a:r>
              <a:rPr lang="en-SG" sz="2800" dirty="0"/>
              <a:t>Don’t cross the network if you don’t have to </a:t>
            </a:r>
          </a:p>
          <a:p>
            <a:pPr lvl="1"/>
            <a:r>
              <a:rPr lang="en-SG" sz="2800" dirty="0"/>
              <a:t>Inter-object chit-chat shouldn’t cross the network</a:t>
            </a:r>
          </a:p>
          <a:p>
            <a:pPr lvl="1"/>
            <a:endParaRPr lang="en-SG" sz="2800" dirty="0"/>
          </a:p>
          <a:p>
            <a:pPr lvl="1"/>
            <a:endParaRPr lang="en-SG" sz="2800" dirty="0"/>
          </a:p>
          <a:p>
            <a:pPr lvl="1"/>
            <a:r>
              <a:rPr lang="en-SG" sz="2800" dirty="0"/>
              <a:t>If you have to cross the network, </a:t>
            </a:r>
          </a:p>
          <a:p>
            <a:pPr marL="342900" lvl="1" indent="0">
              <a:buNone/>
            </a:pPr>
            <a:r>
              <a:rPr lang="en-SG" sz="2800" dirty="0"/>
              <a:t>	take all the data you might need with you</a:t>
            </a:r>
          </a:p>
          <a:p>
            <a:pPr marL="0" indent="0">
              <a:buNone/>
            </a:pPr>
            <a:r>
              <a:rPr lang="en-SG" sz="4000" dirty="0"/>
              <a:t>	</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#2 Latency isn’t a Problem (==0)</a:t>
            </a:r>
          </a:p>
        </p:txBody>
      </p:sp>
    </p:spTree>
    <p:extLst>
      <p:ext uri="{BB962C8B-B14F-4D97-AF65-F5344CB8AC3E}">
        <p14:creationId xmlns:p14="http://schemas.microsoft.com/office/powerpoint/2010/main" val="13598202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118050"/>
          </a:xfrm>
        </p:spPr>
        <p:txBody>
          <a:bodyPr/>
          <a:lstStyle/>
          <a:p>
            <a:r>
              <a:rPr lang="en-SG" dirty="0"/>
              <a:t>Although bandwidth keeps growing, the amount of data grow faster</a:t>
            </a:r>
          </a:p>
          <a:p>
            <a:endParaRPr lang="en-SG" dirty="0"/>
          </a:p>
          <a:p>
            <a:r>
              <a:rPr lang="en-SG" dirty="0"/>
              <a:t>When transferring lots of data in a given period of time, network congestion may interfere</a:t>
            </a:r>
          </a:p>
          <a:p>
            <a:endParaRPr lang="en-SG" dirty="0"/>
          </a:p>
          <a:p>
            <a:r>
              <a:rPr lang="en-SG" dirty="0"/>
              <a:t>ORMs eagerly fetching too much data</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#3 Bandwidth isn’t a Problem (  )</a:t>
            </a:r>
          </a:p>
        </p:txBody>
      </p:sp>
      <p:pic>
        <p:nvPicPr>
          <p:cNvPr id="2050" name="Picture 2" descr="See the source image">
            <a:extLst>
              <a:ext uri="{FF2B5EF4-FFF2-40B4-BE49-F238E27FC236}">
                <a16:creationId xmlns:a16="http://schemas.microsoft.com/office/drawing/2014/main" id="{3B6B91CD-8AE0-4EDF-86AC-71C69C236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122" y="605065"/>
            <a:ext cx="492101" cy="29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953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3440942"/>
          </a:xfrm>
        </p:spPr>
        <p:txBody>
          <a:bodyPr/>
          <a:lstStyle/>
          <a:p>
            <a:r>
              <a:rPr lang="en-SG" dirty="0"/>
              <a:t>Solutions:</a:t>
            </a:r>
          </a:p>
          <a:p>
            <a:pPr lvl="1"/>
            <a:r>
              <a:rPr lang="en-SG" sz="2800" dirty="0"/>
              <a:t>Move time-critical data to separate networks</a:t>
            </a:r>
          </a:p>
          <a:p>
            <a:pPr lvl="1"/>
            <a:endParaRPr lang="en-SG" sz="2800" dirty="0"/>
          </a:p>
          <a:p>
            <a:pPr lvl="1"/>
            <a:r>
              <a:rPr lang="en-SG" sz="2800" dirty="0"/>
              <a:t>Can't eagerly fetch everything/ can’t lazy load everything</a:t>
            </a:r>
          </a:p>
          <a:p>
            <a:pPr lvl="1"/>
            <a:endParaRPr lang="en-SG" sz="2800" dirty="0"/>
          </a:p>
          <a:p>
            <a:pPr lvl="1"/>
            <a:r>
              <a:rPr lang="en-SG" sz="2800" dirty="0"/>
              <a:t>Might need to have more than one domain model to resolve forces of bandwidth and latency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#3 Bandwidth isn’t a Problem (  )</a:t>
            </a:r>
          </a:p>
        </p:txBody>
      </p:sp>
      <p:pic>
        <p:nvPicPr>
          <p:cNvPr id="9" name="Picture 2" descr="See the source image">
            <a:extLst>
              <a:ext uri="{FF2B5EF4-FFF2-40B4-BE49-F238E27FC236}">
                <a16:creationId xmlns:a16="http://schemas.microsoft.com/office/drawing/2014/main" id="{218D14E6-9AE9-4424-AF3B-94D43798B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122" y="605065"/>
            <a:ext cx="492101" cy="29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792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118050"/>
          </a:xfrm>
        </p:spPr>
        <p:txBody>
          <a:bodyPr/>
          <a:lstStyle/>
          <a:p>
            <a:r>
              <a:rPr lang="en-SG" dirty="0"/>
              <a:t>Unless you’re on a separate network that will never, ever be connected to anything else…</a:t>
            </a:r>
          </a:p>
          <a:p>
            <a:endParaRPr lang="en-SG" dirty="0"/>
          </a:p>
          <a:p>
            <a:r>
              <a:rPr lang="en-SG" dirty="0"/>
              <a:t>Well, not even then. Viruses, Trojans, etc can still be brought in by users, admins, or even developers</a:t>
            </a:r>
          </a:p>
          <a:p>
            <a:endParaRPr lang="en-SG" dirty="0"/>
          </a:p>
          <a:p>
            <a:r>
              <a:rPr lang="en-SG" dirty="0"/>
              <a:t>You can't be 100% safe from </a:t>
            </a:r>
            <a:r>
              <a:rPr lang="en-SG" dirty="0" err="1"/>
              <a:t>everythings</a:t>
            </a:r>
            <a:endParaRPr lang="en-SG" dirty="0"/>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#4 Network is secure</a:t>
            </a:r>
          </a:p>
        </p:txBody>
      </p:sp>
    </p:spTree>
    <p:extLst>
      <p:ext uri="{BB962C8B-B14F-4D97-AF65-F5344CB8AC3E}">
        <p14:creationId xmlns:p14="http://schemas.microsoft.com/office/powerpoint/2010/main" val="3842646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3053144"/>
          </a:xfrm>
        </p:spPr>
        <p:txBody>
          <a:bodyPr/>
          <a:lstStyle/>
          <a:p>
            <a:r>
              <a:rPr lang="en-SG" dirty="0"/>
              <a:t>Solutions:</a:t>
            </a:r>
          </a:p>
          <a:p>
            <a:pPr lvl="1"/>
            <a:r>
              <a:rPr lang="en-SG" sz="2800" dirty="0"/>
              <a:t>Perform a threat model analysis</a:t>
            </a:r>
          </a:p>
          <a:p>
            <a:pPr lvl="1"/>
            <a:r>
              <a:rPr lang="en-SG" sz="2800" dirty="0"/>
              <a:t>Balance costs against risks</a:t>
            </a:r>
          </a:p>
          <a:p>
            <a:pPr lvl="1"/>
            <a:endParaRPr lang="en-SG" sz="2800" dirty="0"/>
          </a:p>
          <a:p>
            <a:pPr lvl="1"/>
            <a:endParaRPr lang="en-SG" sz="2800" dirty="0"/>
          </a:p>
          <a:p>
            <a:pPr lvl="1"/>
            <a:r>
              <a:rPr lang="en-SG" sz="2800" dirty="0"/>
              <a:t>Most importantly, talk about it. Include PR &amp; Legal department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#4 Network is secure</a:t>
            </a:r>
          </a:p>
        </p:txBody>
      </p:sp>
    </p:spTree>
    <p:extLst>
      <p:ext uri="{BB962C8B-B14F-4D97-AF65-F5344CB8AC3E}">
        <p14:creationId xmlns:p14="http://schemas.microsoft.com/office/powerpoint/2010/main" val="2347449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5041380"/>
          </a:xfrm>
        </p:spPr>
        <p:txBody>
          <a:bodyPr/>
          <a:lstStyle/>
          <a:p>
            <a:r>
              <a:rPr lang="en-SG" dirty="0"/>
              <a:t>Possible in small networks</a:t>
            </a:r>
          </a:p>
          <a:p>
            <a:pPr lvl="1"/>
            <a:r>
              <a:rPr lang="en-SG" dirty="0"/>
              <a:t>Until they get </a:t>
            </a:r>
            <a:r>
              <a:rPr lang="en-SG" strike="sngStrike" dirty="0"/>
              <a:t>run over by a truck </a:t>
            </a:r>
            <a:r>
              <a:rPr lang="en-SG" dirty="0"/>
              <a:t>promoted</a:t>
            </a:r>
          </a:p>
          <a:p>
            <a:pPr lvl="1"/>
            <a:r>
              <a:rPr lang="en-SG" dirty="0"/>
              <a:t>Their replacement probably won't know what to do</a:t>
            </a:r>
          </a:p>
          <a:p>
            <a:pPr lvl="1"/>
            <a:endParaRPr lang="en-SG" dirty="0"/>
          </a:p>
          <a:p>
            <a:r>
              <a:rPr lang="en-SG" dirty="0"/>
              <a:t>If there are multiple admins, rolling out various upgrades and patches, will everything grind to halt?</a:t>
            </a:r>
          </a:p>
          <a:p>
            <a:pPr lvl="1"/>
            <a:r>
              <a:rPr lang="en-SG" dirty="0"/>
              <a:t>Will client software be able to work with a new version of the server?</a:t>
            </a:r>
          </a:p>
          <a:p>
            <a:pPr lvl="1"/>
            <a:endParaRPr lang="en-SG" dirty="0"/>
          </a:p>
          <a:p>
            <a:r>
              <a:rPr lang="en-SG" dirty="0"/>
              <a:t>High Availability while upgrading?</a:t>
            </a:r>
          </a:p>
          <a:p>
            <a:r>
              <a:rPr lang="en-SG" dirty="0"/>
              <a:t>Will “continuous deployment” </a:t>
            </a:r>
            <a:r>
              <a:rPr lang="en-SG" dirty="0">
                <a:sym typeface="Wingdings" panose="05000000000000000000" pitchFamily="2" charset="2"/>
              </a:rPr>
              <a:t> “Continuous </a:t>
            </a:r>
            <a:r>
              <a:rPr lang="en-SG" dirty="0" err="1">
                <a:sym typeface="Wingdings" panose="05000000000000000000" pitchFamily="2" charset="2"/>
              </a:rPr>
              <a:t>unavaibility</a:t>
            </a:r>
            <a:r>
              <a:rPr lang="en-SG" dirty="0">
                <a:sym typeface="Wingdings" panose="05000000000000000000" pitchFamily="2" charset="2"/>
              </a:rPr>
              <a:t>”</a:t>
            </a:r>
            <a:endParaRPr lang="en-SG" dirty="0"/>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#6 The Admin will know what to do</a:t>
            </a:r>
          </a:p>
        </p:txBody>
      </p:sp>
    </p:spTree>
    <p:extLst>
      <p:ext uri="{BB962C8B-B14F-4D97-AF65-F5344CB8AC3E}">
        <p14:creationId xmlns:p14="http://schemas.microsoft.com/office/powerpoint/2010/main" val="38924908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592026"/>
          </a:xfrm>
        </p:spPr>
        <p:txBody>
          <a:bodyPr/>
          <a:lstStyle/>
          <a:p>
            <a:r>
              <a:rPr lang="en-SG" dirty="0"/>
              <a:t>Solutions:</a:t>
            </a:r>
          </a:p>
          <a:p>
            <a:pPr lvl="1"/>
            <a:r>
              <a:rPr lang="en-SG" sz="2800" dirty="0"/>
              <a:t>Consider how to pinpoint problem in production</a:t>
            </a:r>
          </a:p>
          <a:p>
            <a:pPr lvl="2"/>
            <a:r>
              <a:rPr lang="en-SG" sz="2400" dirty="0"/>
              <a:t>Some logging is good, too much can be harmful</a:t>
            </a:r>
          </a:p>
          <a:p>
            <a:pPr lvl="2"/>
            <a:endParaRPr lang="en-SG" sz="2400" dirty="0"/>
          </a:p>
          <a:p>
            <a:pPr lvl="1"/>
            <a:r>
              <a:rPr lang="en-SG" sz="2800" dirty="0"/>
              <a:t>Consider multiple versions running in parallel</a:t>
            </a:r>
          </a:p>
          <a:p>
            <a:pPr lvl="2"/>
            <a:r>
              <a:rPr lang="en-SG" sz="2400" dirty="0"/>
              <a:t>Although backwards compatibility is hard</a:t>
            </a:r>
          </a:p>
          <a:p>
            <a:pPr lvl="2"/>
            <a:endParaRPr lang="en-SG" sz="2400" dirty="0"/>
          </a:p>
          <a:p>
            <a:pPr lvl="1"/>
            <a:r>
              <a:rPr lang="en-SG" sz="2800" dirty="0"/>
              <a:t>Enable the admin to take parts of the system down for maintenance without adversely affecting the rest</a:t>
            </a:r>
          </a:p>
          <a:p>
            <a:pPr lvl="2"/>
            <a:r>
              <a:rPr lang="en-SG" sz="2400" dirty="0"/>
              <a:t>Queuing Helps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#6 The Admin will know what to do</a:t>
            </a:r>
          </a:p>
        </p:txBody>
      </p:sp>
    </p:spTree>
    <p:extLst>
      <p:ext uri="{BB962C8B-B14F-4D97-AF65-F5344CB8AC3E}">
        <p14:creationId xmlns:p14="http://schemas.microsoft.com/office/powerpoint/2010/main" val="25578211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9676" y="1308172"/>
            <a:ext cx="5549481" cy="1830813"/>
          </a:xfrm>
        </p:spPr>
        <p:txBody>
          <a:bodyPr/>
          <a:lstStyle/>
          <a:p>
            <a:pPr algn="ctr"/>
            <a:r>
              <a:rPr lang="en-US" dirty="0"/>
              <a:t>Is Microservices </a:t>
            </a:r>
            <a:br>
              <a:rPr lang="en-US" dirty="0"/>
            </a:br>
            <a:r>
              <a:rPr lang="en-US" sz="6600" dirty="0"/>
              <a:t>Good or Bad?</a:t>
            </a:r>
            <a:endParaRPr lang="en-US" dirty="0"/>
          </a:p>
        </p:txBody>
      </p:sp>
      <p:sp>
        <p:nvSpPr>
          <p:cNvPr id="3" name="Title 3">
            <a:extLst>
              <a:ext uri="{FF2B5EF4-FFF2-40B4-BE49-F238E27FC236}">
                <a16:creationId xmlns:a16="http://schemas.microsoft.com/office/drawing/2014/main" id="{09D4AAFF-2680-42FD-AE9C-72C37933D5EB}"/>
              </a:ext>
            </a:extLst>
          </p:cNvPr>
          <p:cNvSpPr txBox="1">
            <a:spLocks/>
          </p:cNvSpPr>
          <p:nvPr/>
        </p:nvSpPr>
        <p:spPr>
          <a:xfrm>
            <a:off x="3239676" y="3497262"/>
            <a:ext cx="5549481" cy="183081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It D</a:t>
            </a:r>
            <a:r>
              <a:rPr lang="en-US" sz="4000" dirty="0"/>
              <a:t>EPENDS</a:t>
            </a:r>
          </a:p>
          <a:p>
            <a:pPr algn="ctr"/>
            <a:r>
              <a:rPr lang="en-SG" dirty="0"/>
              <a:t>😊</a:t>
            </a:r>
            <a:endParaRPr lang="en-US" sz="6000" dirty="0"/>
          </a:p>
        </p:txBody>
      </p:sp>
    </p:spTree>
    <p:extLst>
      <p:ext uri="{BB962C8B-B14F-4D97-AF65-F5344CB8AC3E}">
        <p14:creationId xmlns:p14="http://schemas.microsoft.com/office/powerpoint/2010/main" val="62956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063" y="966979"/>
            <a:ext cx="9388715" cy="5743684"/>
          </a:xfrm>
          <a:prstGeom prst="rect">
            <a:avLst/>
          </a:prstGeom>
        </p:spPr>
      </p:pic>
    </p:spTree>
    <p:extLst>
      <p:ext uri="{BB962C8B-B14F-4D97-AF65-F5344CB8AC3E}">
        <p14:creationId xmlns:p14="http://schemas.microsoft.com/office/powerpoint/2010/main" val="1218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(Cont.) </a:t>
            </a:r>
          </a:p>
        </p:txBody>
      </p:sp>
      <p:sp>
        <p:nvSpPr>
          <p:cNvPr id="4" name="Text Placeholder 3"/>
          <p:cNvSpPr>
            <a:spLocks noGrp="1"/>
          </p:cNvSpPr>
          <p:nvPr>
            <p:ph type="body" sz="quarter" idx="10"/>
          </p:nvPr>
        </p:nvSpPr>
        <p:spPr>
          <a:xfrm>
            <a:off x="295086" y="1317822"/>
            <a:ext cx="11869117" cy="1588127"/>
          </a:xfrm>
        </p:spPr>
        <p:txBody>
          <a:bodyPr/>
          <a:lstStyle/>
          <a:p>
            <a:pPr marL="0" indent="0">
              <a:buNone/>
            </a:pPr>
            <a:r>
              <a:rPr lang="en-US" sz="2400" i="1"/>
              <a:t>“Any organization that designs a system (defined broadly) will produce a design whose structure is a copy of the organization's communication structure.”  -- Melvyn Conway, 1967</a:t>
            </a:r>
          </a:p>
          <a:p>
            <a:pPr marL="0" lvl="0" indent="0">
              <a:buNone/>
            </a:pPr>
            <a:endParaRPr lang="en-US" sz="2400"/>
          </a:p>
        </p:txBody>
      </p:sp>
      <p:grpSp>
        <p:nvGrpSpPr>
          <p:cNvPr id="3" name="Group 2"/>
          <p:cNvGrpSpPr/>
          <p:nvPr/>
        </p:nvGrpSpPr>
        <p:grpSpPr>
          <a:xfrm>
            <a:off x="613528" y="2668813"/>
            <a:ext cx="11822947" cy="4325712"/>
            <a:chOff x="270068" y="2044755"/>
            <a:chExt cx="11822947" cy="432571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68" y="2044755"/>
              <a:ext cx="4558358" cy="376878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081" y="2044755"/>
              <a:ext cx="6555934" cy="3768785"/>
            </a:xfrm>
            <a:prstGeom prst="rect">
              <a:avLst/>
            </a:prstGeom>
          </p:spPr>
        </p:pic>
        <p:sp>
          <p:nvSpPr>
            <p:cNvPr id="13" name="TextBox 12"/>
            <p:cNvSpPr txBox="1"/>
            <p:nvPr/>
          </p:nvSpPr>
          <p:spPr>
            <a:xfrm>
              <a:off x="1634541" y="5742643"/>
              <a:ext cx="1723817" cy="627824"/>
            </a:xfrm>
            <a:prstGeom prst="rect">
              <a:avLst/>
            </a:prstGeom>
            <a:noFill/>
          </p:spPr>
          <p:txBody>
            <a:bodyPr wrap="none" lIns="182854" tIns="146284" rIns="182854" bIns="146284" rtlCol="0">
              <a:spAutoFit/>
            </a:bodyPr>
            <a:lstStyle/>
            <a:p>
              <a:pPr defTabSz="914225">
                <a:lnSpc>
                  <a:spcPct val="90000"/>
                </a:lnSpc>
                <a:spcAft>
                  <a:spcPts val="600"/>
                </a:spcAft>
              </a:pPr>
              <a:r>
                <a:rPr lang="en-US" sz="2400">
                  <a:solidFill>
                    <a:schemeClr val="bg2">
                      <a:lumMod val="10000"/>
                    </a:schemeClr>
                  </a:solidFill>
                  <a:latin typeface="+mj-lt"/>
                </a:rPr>
                <a:t>Monolithic</a:t>
              </a:r>
            </a:p>
          </p:txBody>
        </p:sp>
        <p:sp>
          <p:nvSpPr>
            <p:cNvPr id="14" name="TextBox 13"/>
            <p:cNvSpPr txBox="1"/>
            <p:nvPr/>
          </p:nvSpPr>
          <p:spPr>
            <a:xfrm>
              <a:off x="7900344" y="5742643"/>
              <a:ext cx="2095136" cy="627824"/>
            </a:xfrm>
            <a:prstGeom prst="rect">
              <a:avLst/>
            </a:prstGeom>
            <a:noFill/>
          </p:spPr>
          <p:txBody>
            <a:bodyPr wrap="none" lIns="182854" tIns="146284" rIns="182854" bIns="146284" rtlCol="0">
              <a:spAutoFit/>
            </a:bodyPr>
            <a:lstStyle/>
            <a:p>
              <a:pPr defTabSz="914225">
                <a:lnSpc>
                  <a:spcPct val="90000"/>
                </a:lnSpc>
                <a:spcAft>
                  <a:spcPts val="600"/>
                </a:spcAft>
              </a:pPr>
              <a:r>
                <a:rPr lang="en-US" sz="2400" err="1">
                  <a:solidFill>
                    <a:schemeClr val="bg2">
                      <a:lumMod val="10000"/>
                    </a:schemeClr>
                  </a:solidFill>
                  <a:latin typeface="+mj-lt"/>
                </a:rPr>
                <a:t>Microservices</a:t>
              </a:r>
              <a:endParaRPr lang="en-US" sz="2400">
                <a:solidFill>
                  <a:schemeClr val="bg2">
                    <a:lumMod val="10000"/>
                  </a:schemeClr>
                </a:solidFill>
                <a:latin typeface="+mj-lt"/>
              </a:endParaRPr>
            </a:p>
          </p:txBody>
        </p:sp>
      </p:grpSp>
    </p:spTree>
    <p:extLst>
      <p:ext uri="{BB962C8B-B14F-4D97-AF65-F5344CB8AC3E}">
        <p14:creationId xmlns:p14="http://schemas.microsoft.com/office/powerpoint/2010/main" val="105227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t>Module 4 - Microservices and Containers </a:t>
            </a:r>
            <a:br>
              <a:rPr lang="en-US" sz="4000"/>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SOA and Microservices</a:t>
            </a:r>
          </a:p>
        </p:txBody>
      </p:sp>
      <p:sp>
        <p:nvSpPr>
          <p:cNvPr id="5" name="Text Placeholder 4">
            <a:extLst>
              <a:ext uri="{FF2B5EF4-FFF2-40B4-BE49-F238E27FC236}">
                <a16:creationId xmlns:a16="http://schemas.microsoft.com/office/drawing/2014/main" id="{15E45D70-CA3A-42E3-803A-124BF12C101F}"/>
              </a:ext>
            </a:extLst>
          </p:cNvPr>
          <p:cNvSpPr>
            <a:spLocks noGrp="1"/>
          </p:cNvSpPr>
          <p:nvPr>
            <p:ph type="body" sz="quarter" idx="10"/>
          </p:nvPr>
        </p:nvSpPr>
        <p:spPr>
          <a:xfrm>
            <a:off x="274639" y="1775240"/>
            <a:ext cx="5713566" cy="4505849"/>
          </a:xfrm>
        </p:spPr>
        <p:txBody>
          <a:bodyPr/>
          <a:lstStyle/>
          <a:p>
            <a:pPr marL="0" indent="0" algn="ctr">
              <a:buNone/>
            </a:pPr>
            <a:r>
              <a:rPr lang="en-US" b="1"/>
              <a:t>SOA </a:t>
            </a:r>
          </a:p>
          <a:p>
            <a:r>
              <a:rPr lang="en-US"/>
              <a:t>Services are interfaces of a large monolith</a:t>
            </a:r>
          </a:p>
          <a:p>
            <a:r>
              <a:rPr lang="en-US"/>
              <a:t>Orchestration is often required and tend to contain business logic </a:t>
            </a:r>
          </a:p>
          <a:p>
            <a:r>
              <a:rPr lang="en-US"/>
              <a:t>Spans across the enterprise</a:t>
            </a:r>
          </a:p>
        </p:txBody>
      </p:sp>
      <p:sp>
        <p:nvSpPr>
          <p:cNvPr id="6" name="Text Placeholder 4">
            <a:extLst>
              <a:ext uri="{FF2B5EF4-FFF2-40B4-BE49-F238E27FC236}">
                <a16:creationId xmlns:a16="http://schemas.microsoft.com/office/drawing/2014/main" id="{7D5825B4-F43E-4D7C-B5CB-85C43AD6F3C5}"/>
              </a:ext>
            </a:extLst>
          </p:cNvPr>
          <p:cNvSpPr txBox="1">
            <a:spLocks/>
          </p:cNvSpPr>
          <p:nvPr/>
        </p:nvSpPr>
        <p:spPr>
          <a:xfrm>
            <a:off x="6485638" y="1714471"/>
            <a:ext cx="5442448" cy="500444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600" b="1"/>
              <a:t>Microservices</a:t>
            </a:r>
          </a:p>
          <a:p>
            <a:r>
              <a:rPr lang="en-US" sz="3600"/>
              <a:t>Services are individually developed and deployed</a:t>
            </a:r>
          </a:p>
          <a:p>
            <a:r>
              <a:rPr lang="en-US" sz="3600"/>
              <a:t>Does not require integration technology, logic resides in microservices </a:t>
            </a:r>
          </a:p>
          <a:p>
            <a:r>
              <a:rPr lang="en-US" sz="3600"/>
              <a:t>Can be limited to an individual project</a:t>
            </a:r>
          </a:p>
        </p:txBody>
      </p:sp>
    </p:spTree>
    <p:extLst>
      <p:ext uri="{BB962C8B-B14F-4D97-AF65-F5344CB8AC3E}">
        <p14:creationId xmlns:p14="http://schemas.microsoft.com/office/powerpoint/2010/main" val="12718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6787" y="3109676"/>
            <a:ext cx="11887878" cy="917575"/>
          </a:xfrm>
        </p:spPr>
        <p:txBody>
          <a:bodyPr/>
          <a:lstStyle/>
          <a:p>
            <a:r>
              <a:rPr lang="en-US"/>
              <a:t>Microservices Design Patterns</a:t>
            </a:r>
          </a:p>
        </p:txBody>
      </p:sp>
    </p:spTree>
    <p:extLst>
      <p:ext uri="{BB962C8B-B14F-4D97-AF65-F5344CB8AC3E}">
        <p14:creationId xmlns:p14="http://schemas.microsoft.com/office/powerpoint/2010/main" val="528279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sp>
        <p:nvSpPr>
          <p:cNvPr id="4" name="Text Placeholder 3"/>
          <p:cNvSpPr>
            <a:spLocks noGrp="1"/>
          </p:cNvSpPr>
          <p:nvPr>
            <p:ph type="body" sz="quarter" idx="10"/>
          </p:nvPr>
        </p:nvSpPr>
        <p:spPr>
          <a:xfrm>
            <a:off x="304909" y="1630169"/>
            <a:ext cx="10920809" cy="4456605"/>
          </a:xfrm>
        </p:spPr>
        <p:txBody>
          <a:bodyPr/>
          <a:lstStyle/>
          <a:p>
            <a:pPr marL="0" indent="0">
              <a:buNone/>
            </a:pPr>
            <a:r>
              <a:rPr lang="en-US" sz="4400" b="1" dirty="0"/>
              <a:t>Challenges this pattern solves:</a:t>
            </a:r>
          </a:p>
          <a:p>
            <a:endParaRPr lang="en-US" b="1" dirty="0"/>
          </a:p>
          <a:p>
            <a:pPr marL="457200" indent="-457200">
              <a:buFont typeface="Arial" charset="0"/>
              <a:buChar char="•"/>
            </a:pPr>
            <a:r>
              <a:rPr lang="en-US" sz="3200" dirty="0"/>
              <a:t>Granularity of services is often more fine grain than what client would need</a:t>
            </a:r>
          </a:p>
          <a:p>
            <a:pPr marL="457200" indent="-457200">
              <a:buFont typeface="Arial" charset="0"/>
              <a:buChar char="•"/>
            </a:pPr>
            <a:r>
              <a:rPr lang="en-US" sz="3200" dirty="0"/>
              <a:t>Different type of clients need different data</a:t>
            </a:r>
          </a:p>
          <a:p>
            <a:pPr marL="457200" indent="-457200">
              <a:buFont typeface="Arial" charset="0"/>
              <a:buChar char="•"/>
            </a:pPr>
            <a:r>
              <a:rPr lang="en-US" sz="3200" dirty="0"/>
              <a:t>Protocol used by services differ greatly. E.g. AMQP, WebSocket etc.</a:t>
            </a:r>
          </a:p>
          <a:p>
            <a:pPr marL="457200" indent="-457200">
              <a:buFont typeface="Arial" charset="0"/>
              <a:buChar char="•"/>
            </a:pPr>
            <a:r>
              <a:rPr lang="en-US" sz="3200" dirty="0"/>
              <a:t>Partitioning of services should be hidden from the clients </a:t>
            </a:r>
          </a:p>
        </p:txBody>
      </p:sp>
    </p:spTree>
    <p:extLst>
      <p:ext uri="{BB962C8B-B14F-4D97-AF65-F5344CB8AC3E}">
        <p14:creationId xmlns:p14="http://schemas.microsoft.com/office/powerpoint/2010/main" val="11666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sp>
        <p:nvSpPr>
          <p:cNvPr id="4" name="Text Placeholder 3"/>
          <p:cNvSpPr>
            <a:spLocks noGrp="1"/>
          </p:cNvSpPr>
          <p:nvPr>
            <p:ph type="body" sz="quarter" idx="10"/>
          </p:nvPr>
        </p:nvSpPr>
        <p:spPr>
          <a:xfrm>
            <a:off x="274639" y="1416161"/>
            <a:ext cx="11271006" cy="4795159"/>
          </a:xfrm>
        </p:spPr>
        <p:txBody>
          <a:bodyPr/>
          <a:lstStyle/>
          <a:p>
            <a:pPr marL="0" indent="0">
              <a:buNone/>
            </a:pPr>
            <a:r>
              <a:rPr lang="en-US" b="1" dirty="0"/>
              <a:t>Solution:</a:t>
            </a:r>
          </a:p>
          <a:p>
            <a:pPr marL="0" indent="0">
              <a:buNone/>
            </a:pPr>
            <a:r>
              <a:rPr lang="en-US" dirty="0"/>
              <a:t> </a:t>
            </a:r>
          </a:p>
          <a:p>
            <a:r>
              <a:rPr lang="en-US" dirty="0"/>
              <a:t>API Gateway acts as an entry point for all access to Microservices by encapsulating the internal system design and provides:</a:t>
            </a:r>
          </a:p>
          <a:p>
            <a:pPr lvl="1">
              <a:buFont typeface="Arial" charset="0"/>
              <a:buChar char="•"/>
            </a:pPr>
            <a:r>
              <a:rPr lang="en-US" sz="2800" dirty="0">
                <a:latin typeface="Segoe UI Light (Headings)"/>
              </a:rPr>
              <a:t>API that is tailored for each client </a:t>
            </a:r>
          </a:p>
          <a:p>
            <a:pPr lvl="1">
              <a:buFont typeface="Arial" charset="0"/>
              <a:buChar char="•"/>
            </a:pPr>
            <a:r>
              <a:rPr lang="en-US" sz="2800" dirty="0">
                <a:latin typeface="Segoe UI Light (Headings)"/>
              </a:rPr>
              <a:t>Security features such as authentication, token cache etc.  </a:t>
            </a:r>
          </a:p>
          <a:p>
            <a:pPr lvl="1">
              <a:buFont typeface="Arial" charset="0"/>
              <a:buChar char="•"/>
            </a:pPr>
            <a:r>
              <a:rPr lang="en-US" sz="2800" dirty="0">
                <a:latin typeface="Segoe UI Light (Headings)"/>
              </a:rPr>
              <a:t>Protocol transition </a:t>
            </a:r>
          </a:p>
          <a:p>
            <a:pPr lvl="1">
              <a:buFont typeface="Arial" charset="0"/>
              <a:buChar char="•"/>
            </a:pPr>
            <a:r>
              <a:rPr lang="en-US" sz="2800" dirty="0">
                <a:latin typeface="Segoe UI Light (Headings)"/>
              </a:rPr>
              <a:t>Load balancing </a:t>
            </a:r>
          </a:p>
        </p:txBody>
      </p:sp>
    </p:spTree>
    <p:extLst>
      <p:ext uri="{BB962C8B-B14F-4D97-AF65-F5344CB8AC3E}">
        <p14:creationId xmlns:p14="http://schemas.microsoft.com/office/powerpoint/2010/main" val="1921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grpSp>
        <p:nvGrpSpPr>
          <p:cNvPr id="51" name="Group 50"/>
          <p:cNvGrpSpPr/>
          <p:nvPr/>
        </p:nvGrpSpPr>
        <p:grpSpPr>
          <a:xfrm>
            <a:off x="979662" y="754061"/>
            <a:ext cx="10149517" cy="5886445"/>
            <a:chOff x="746198" y="500530"/>
            <a:chExt cx="10149517" cy="5886445"/>
          </a:xfrm>
        </p:grpSpPr>
        <p:grpSp>
          <p:nvGrpSpPr>
            <p:cNvPr id="28" name="Group 27"/>
            <p:cNvGrpSpPr/>
            <p:nvPr/>
          </p:nvGrpSpPr>
          <p:grpSpPr>
            <a:xfrm>
              <a:off x="5908079" y="500530"/>
              <a:ext cx="4987636" cy="5886445"/>
              <a:chOff x="5908079" y="500530"/>
              <a:chExt cx="4987636" cy="5886445"/>
            </a:xfrm>
          </p:grpSpPr>
          <p:sp>
            <p:nvSpPr>
              <p:cNvPr id="29" name="Hexagon 28"/>
              <p:cNvSpPr/>
              <p:nvPr/>
            </p:nvSpPr>
            <p:spPr bwMode="auto">
              <a:xfrm>
                <a:off x="9659642" y="1709881"/>
                <a:ext cx="1109922"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b="1" dirty="0">
                    <a:solidFill>
                      <a:schemeClr val="bg1"/>
                    </a:solidFill>
                    <a:latin typeface="+mj-lt"/>
                    <a:ea typeface="Segoe UI" pitchFamily="34" charset="0"/>
                    <a:cs typeface="Segoe UI" pitchFamily="34" charset="0"/>
                  </a:rPr>
                  <a:t>Product</a:t>
                </a:r>
                <a:endParaRPr lang="en-US" sz="500" b="1" dirty="0">
                  <a:solidFill>
                    <a:schemeClr val="bg1"/>
                  </a:solidFill>
                  <a:latin typeface="+mj-lt"/>
                  <a:ea typeface="Segoe UI" pitchFamily="34" charset="0"/>
                  <a:cs typeface="Segoe UI" pitchFamily="34" charset="0"/>
                </a:endParaRPr>
              </a:p>
            </p:txBody>
          </p:sp>
          <p:cxnSp>
            <p:nvCxnSpPr>
              <p:cNvPr id="30" name="Straight Arrow Connector 29"/>
              <p:cNvCxnSpPr/>
              <p:nvPr/>
            </p:nvCxnSpPr>
            <p:spPr>
              <a:xfrm>
                <a:off x="6073294" y="3291740"/>
                <a:ext cx="3694265" cy="2670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43" idx="3"/>
              </p:cNvCxnSpPr>
              <p:nvPr/>
            </p:nvCxnSpPr>
            <p:spPr>
              <a:xfrm flipV="1">
                <a:off x="5986826" y="2180803"/>
                <a:ext cx="3672816" cy="9940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7"/>
              </p:cNvCxnSpPr>
              <p:nvPr/>
            </p:nvCxnSpPr>
            <p:spPr>
              <a:xfrm flipV="1">
                <a:off x="5908079" y="1063980"/>
                <a:ext cx="2857475" cy="18824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86826" y="3459690"/>
                <a:ext cx="3672816" cy="15145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6826" y="3611817"/>
                <a:ext cx="2552290" cy="2304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bwMode="auto">
              <a:xfrm>
                <a:off x="8765554" y="572987"/>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b="1" dirty="0">
                    <a:solidFill>
                      <a:schemeClr val="bg1"/>
                    </a:solidFill>
                    <a:latin typeface="+mj-lt"/>
                    <a:ea typeface="Segoe UI" pitchFamily="34" charset="0"/>
                    <a:cs typeface="Segoe UI" pitchFamily="34" charset="0"/>
                  </a:rPr>
                  <a:t>Order</a:t>
                </a:r>
                <a:endParaRPr lang="en-US" sz="500" b="1" dirty="0">
                  <a:solidFill>
                    <a:schemeClr val="bg1"/>
                  </a:solidFill>
                  <a:latin typeface="+mj-lt"/>
                  <a:ea typeface="Segoe UI" pitchFamily="34" charset="0"/>
                  <a:cs typeface="Segoe UI" pitchFamily="34" charset="0"/>
                </a:endParaRPr>
              </a:p>
            </p:txBody>
          </p:sp>
          <p:sp>
            <p:nvSpPr>
              <p:cNvPr id="36" name="Hexagon 35"/>
              <p:cNvSpPr/>
              <p:nvPr/>
            </p:nvSpPr>
            <p:spPr bwMode="auto">
              <a:xfrm>
                <a:off x="9767559" y="3087869"/>
                <a:ext cx="1128156"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00" b="1" dirty="0">
                    <a:solidFill>
                      <a:schemeClr val="bg1"/>
                    </a:solidFill>
                    <a:latin typeface="+mj-lt"/>
                    <a:ea typeface="Segoe UI" pitchFamily="34" charset="0"/>
                    <a:cs typeface="Segoe UI" pitchFamily="34" charset="0"/>
                  </a:rPr>
                  <a:t>Review</a:t>
                </a:r>
                <a:endParaRPr lang="en-US" sz="500" b="1" dirty="0">
                  <a:solidFill>
                    <a:schemeClr val="bg1"/>
                  </a:solidFill>
                  <a:latin typeface="+mj-lt"/>
                  <a:ea typeface="Segoe UI" pitchFamily="34" charset="0"/>
                  <a:cs typeface="Segoe UI" pitchFamily="34" charset="0"/>
                </a:endParaRPr>
              </a:p>
            </p:txBody>
          </p:sp>
          <p:sp>
            <p:nvSpPr>
              <p:cNvPr id="37" name="Hexagon 36"/>
              <p:cNvSpPr/>
              <p:nvPr/>
            </p:nvSpPr>
            <p:spPr bwMode="auto">
              <a:xfrm>
                <a:off x="9659642" y="4503287"/>
                <a:ext cx="1128156"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00" b="1" dirty="0">
                    <a:solidFill>
                      <a:schemeClr val="bg1"/>
                    </a:solidFill>
                    <a:latin typeface="+mj-lt"/>
                    <a:ea typeface="Segoe UI" pitchFamily="34" charset="0"/>
                    <a:cs typeface="Segoe UI" pitchFamily="34" charset="0"/>
                  </a:rPr>
                  <a:t>Cart</a:t>
                </a:r>
                <a:endParaRPr lang="en-US" sz="500" b="1" dirty="0">
                  <a:solidFill>
                    <a:schemeClr val="bg1"/>
                  </a:solidFill>
                  <a:latin typeface="+mj-lt"/>
                  <a:ea typeface="Segoe UI" pitchFamily="34" charset="0"/>
                  <a:cs typeface="Segoe UI" pitchFamily="34" charset="0"/>
                </a:endParaRPr>
              </a:p>
            </p:txBody>
          </p:sp>
          <p:sp>
            <p:nvSpPr>
              <p:cNvPr id="38" name="Hexagon 37"/>
              <p:cNvSpPr/>
              <p:nvPr/>
            </p:nvSpPr>
            <p:spPr bwMode="auto">
              <a:xfrm>
                <a:off x="8539116" y="5445131"/>
                <a:ext cx="1128156"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dirty="0">
                    <a:solidFill>
                      <a:schemeClr val="bg1"/>
                    </a:solidFill>
                    <a:latin typeface="+mj-lt"/>
                    <a:ea typeface="Segoe UI" pitchFamily="34" charset="0"/>
                    <a:cs typeface="Segoe UI" pitchFamily="34" charset="0"/>
                  </a:rPr>
                  <a:t>Shipping</a:t>
                </a:r>
                <a:endParaRPr lang="en-US" sz="400" b="1" dirty="0">
                  <a:solidFill>
                    <a:schemeClr val="bg1"/>
                  </a:solidFill>
                  <a:latin typeface="+mj-lt"/>
                  <a:ea typeface="Segoe UI" pitchFamily="34" charset="0"/>
                  <a:cs typeface="Segoe UI" pitchFamily="34" charset="0"/>
                </a:endParaRPr>
              </a:p>
            </p:txBody>
          </p:sp>
          <p:sp>
            <p:nvSpPr>
              <p:cNvPr id="39" name="Double Bracket 38"/>
              <p:cNvSpPr/>
              <p:nvPr/>
            </p:nvSpPr>
            <p:spPr>
              <a:xfrm>
                <a:off x="9073775" y="4216949"/>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0" name="Double Bracket 39"/>
              <p:cNvSpPr/>
              <p:nvPr/>
            </p:nvSpPr>
            <p:spPr>
              <a:xfrm>
                <a:off x="8079754" y="5051599"/>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1" name="Double Bracket 40"/>
              <p:cNvSpPr/>
              <p:nvPr/>
            </p:nvSpPr>
            <p:spPr>
              <a:xfrm>
                <a:off x="9131944" y="2882765"/>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2" name="Double Bracket 41"/>
              <p:cNvSpPr/>
              <p:nvPr/>
            </p:nvSpPr>
            <p:spPr>
              <a:xfrm>
                <a:off x="8539116" y="1753744"/>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3" name="Double Bracket 42"/>
              <p:cNvSpPr/>
              <p:nvPr/>
            </p:nvSpPr>
            <p:spPr>
              <a:xfrm>
                <a:off x="7823234" y="500530"/>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grpSp>
        <p:grpSp>
          <p:nvGrpSpPr>
            <p:cNvPr id="44" name="Group 43"/>
            <p:cNvGrpSpPr/>
            <p:nvPr/>
          </p:nvGrpSpPr>
          <p:grpSpPr>
            <a:xfrm>
              <a:off x="4759840" y="2782932"/>
              <a:ext cx="1572638" cy="2461067"/>
              <a:chOff x="4759840" y="2782932"/>
              <a:chExt cx="1572638" cy="2461067"/>
            </a:xfrm>
          </p:grpSpPr>
          <p:sp>
            <p:nvSpPr>
              <p:cNvPr id="45" name="Oval 44"/>
              <p:cNvSpPr/>
              <p:nvPr/>
            </p:nvSpPr>
            <p:spPr bwMode="auto">
              <a:xfrm>
                <a:off x="4866300" y="2782932"/>
                <a:ext cx="1206994" cy="1116281"/>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b="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50" b="1" dirty="0">
                    <a:solidFill>
                      <a:schemeClr val="bg1"/>
                    </a:solidFill>
                    <a:latin typeface="+mj-lt"/>
                    <a:ea typeface="Segoe UI" pitchFamily="34" charset="0"/>
                    <a:cs typeface="Segoe UI" pitchFamily="34" charset="0"/>
                  </a:rPr>
                  <a:t>API Gateway </a:t>
                </a:r>
              </a:p>
            </p:txBody>
          </p:sp>
          <p:sp>
            <p:nvSpPr>
              <p:cNvPr id="46" name="Double Bracket 45"/>
              <p:cNvSpPr/>
              <p:nvPr/>
            </p:nvSpPr>
            <p:spPr>
              <a:xfrm>
                <a:off x="4759840" y="4190448"/>
                <a:ext cx="1572638" cy="105355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a:latin typeface="+mj-lt"/>
                  </a:rPr>
                  <a:t>Routing </a:t>
                </a:r>
              </a:p>
              <a:p>
                <a:pPr algn="ctr"/>
                <a:r>
                  <a:rPr lang="en-US" sz="1100" b="1" dirty="0">
                    <a:latin typeface="+mj-lt"/>
                  </a:rPr>
                  <a:t>Protocol Translation</a:t>
                </a:r>
              </a:p>
              <a:p>
                <a:pPr algn="ctr"/>
                <a:r>
                  <a:rPr lang="en-US" sz="1100" b="1" dirty="0">
                    <a:latin typeface="+mj-lt"/>
                  </a:rPr>
                  <a:t>Composition</a:t>
                </a:r>
              </a:p>
              <a:p>
                <a:pPr algn="ctr"/>
                <a:r>
                  <a:rPr lang="en-US" sz="1100" b="1" dirty="0">
                    <a:latin typeface="+mj-lt"/>
                  </a:rPr>
                  <a:t>Results Aggregation</a:t>
                </a:r>
              </a:p>
              <a:p>
                <a:pPr algn="ctr"/>
                <a:endParaRPr lang="en-US" sz="1000" b="1" dirty="0">
                  <a:latin typeface="+mj-lt"/>
                </a:endParaRPr>
              </a:p>
            </p:txBody>
          </p:sp>
        </p:grpSp>
        <p:sp>
          <p:nvSpPr>
            <p:cNvPr id="47" name="Cloud 46"/>
            <p:cNvSpPr/>
            <p:nvPr/>
          </p:nvSpPr>
          <p:spPr bwMode="auto">
            <a:xfrm>
              <a:off x="2777164" y="2973604"/>
              <a:ext cx="908353" cy="811344"/>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8" name="Right Arrow 47"/>
            <p:cNvSpPr/>
            <p:nvPr/>
          </p:nvSpPr>
          <p:spPr bwMode="auto">
            <a:xfrm>
              <a:off x="3949700" y="3128147"/>
              <a:ext cx="850900" cy="1900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Left Arrow 48"/>
            <p:cNvSpPr/>
            <p:nvPr/>
          </p:nvSpPr>
          <p:spPr bwMode="auto">
            <a:xfrm>
              <a:off x="3938492" y="3479238"/>
              <a:ext cx="850900" cy="17313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Double Bracket 49"/>
            <p:cNvSpPr/>
            <p:nvPr/>
          </p:nvSpPr>
          <p:spPr>
            <a:xfrm>
              <a:off x="746198" y="3212228"/>
              <a:ext cx="1847771" cy="33409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a:latin typeface="+mj-lt"/>
                </a:rPr>
                <a:t>/</a:t>
              </a:r>
              <a:r>
                <a:rPr lang="en-US" sz="1100" b="1" dirty="0" err="1">
                  <a:latin typeface="+mj-lt"/>
                </a:rPr>
                <a:t>orderdetails?orderid</a:t>
              </a:r>
              <a:r>
                <a:rPr lang="en-US" sz="1100" b="1" dirty="0">
                  <a:latin typeface="+mj-lt"/>
                </a:rPr>
                <a:t>=123</a:t>
              </a:r>
            </a:p>
          </p:txBody>
        </p:sp>
      </p:grpSp>
    </p:spTree>
    <p:extLst>
      <p:ext uri="{BB962C8B-B14F-4D97-AF65-F5344CB8AC3E}">
        <p14:creationId xmlns:p14="http://schemas.microsoft.com/office/powerpoint/2010/main" val="121656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Service Discovery </a:t>
            </a:r>
          </a:p>
        </p:txBody>
      </p:sp>
      <p:sp>
        <p:nvSpPr>
          <p:cNvPr id="4" name="Text Placeholder 3"/>
          <p:cNvSpPr>
            <a:spLocks noGrp="1"/>
          </p:cNvSpPr>
          <p:nvPr>
            <p:ph type="body" sz="quarter" idx="10"/>
          </p:nvPr>
        </p:nvSpPr>
        <p:spPr>
          <a:xfrm>
            <a:off x="274639" y="1540724"/>
            <a:ext cx="5995533" cy="4647426"/>
          </a:xfrm>
        </p:spPr>
        <p:txBody>
          <a:bodyPr/>
          <a:lstStyle/>
          <a:p>
            <a:pPr marL="0" indent="0">
              <a:buNone/>
            </a:pPr>
            <a:r>
              <a:rPr lang="en-US" b="1" dirty="0"/>
              <a:t>Challenges this pattern solves:</a:t>
            </a:r>
          </a:p>
          <a:p>
            <a:endParaRPr lang="en-US" b="1" dirty="0"/>
          </a:p>
          <a:p>
            <a:pPr marL="457200" indent="-457200">
              <a:buFont typeface="Arial" charset="0"/>
              <a:buChar char="•"/>
            </a:pPr>
            <a:r>
              <a:rPr lang="en-US" sz="3200" dirty="0"/>
              <a:t>Services addresses change dynamically due to auto scaling </a:t>
            </a:r>
          </a:p>
          <a:p>
            <a:pPr marL="457200" indent="-457200">
              <a:buFont typeface="Arial" charset="0"/>
              <a:buChar char="•"/>
            </a:pPr>
            <a:r>
              <a:rPr lang="en-US" sz="3200" dirty="0"/>
              <a:t>Discovering services is inheriting more challenging as more services are added</a:t>
            </a:r>
          </a:p>
        </p:txBody>
      </p:sp>
      <p:sp>
        <p:nvSpPr>
          <p:cNvPr id="5" name="Text Placeholder 3"/>
          <p:cNvSpPr txBox="1">
            <a:spLocks/>
          </p:cNvSpPr>
          <p:nvPr/>
        </p:nvSpPr>
        <p:spPr>
          <a:xfrm>
            <a:off x="6898381" y="1540724"/>
            <a:ext cx="5538094" cy="50967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Solution</a:t>
            </a:r>
          </a:p>
          <a:p>
            <a:pPr marL="0" indent="0">
              <a:buNone/>
            </a:pPr>
            <a:endParaRPr lang="en-US" dirty="0"/>
          </a:p>
          <a:p>
            <a:pPr marL="0" indent="0">
              <a:buNone/>
            </a:pPr>
            <a:endParaRPr lang="en-US" sz="3200" dirty="0"/>
          </a:p>
          <a:p>
            <a:pPr marL="0" indent="0">
              <a:buNone/>
            </a:pPr>
            <a:r>
              <a:rPr lang="en-US" sz="3200" dirty="0"/>
              <a:t>Discover services dynamically using service registry (database of available services) that will locate the instance of service to call</a:t>
            </a:r>
            <a:endParaRPr lang="en-US" sz="3200" i="1" dirty="0"/>
          </a:p>
          <a:p>
            <a:pPr>
              <a:buFont typeface="Arial" charset="0"/>
              <a:buChar char="•"/>
            </a:pPr>
            <a:r>
              <a:rPr lang="en-US" sz="2800" dirty="0"/>
              <a:t>Client-Side Discovery </a:t>
            </a:r>
          </a:p>
          <a:p>
            <a:pPr>
              <a:buFont typeface="Arial" charset="0"/>
              <a:buChar char="•"/>
            </a:pPr>
            <a:r>
              <a:rPr lang="en-US" sz="2800" dirty="0"/>
              <a:t>Server-Side Discovery </a:t>
            </a:r>
          </a:p>
        </p:txBody>
      </p:sp>
    </p:spTree>
    <p:extLst>
      <p:ext uri="{BB962C8B-B14F-4D97-AF65-F5344CB8AC3E}">
        <p14:creationId xmlns:p14="http://schemas.microsoft.com/office/powerpoint/2010/main" val="116554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olidFill>
                  <a:schemeClr val="accent3"/>
                </a:solidFill>
              </a:rPr>
              <a:t>Client Side Discovery</a:t>
            </a:r>
          </a:p>
        </p:txBody>
      </p:sp>
      <p:sp>
        <p:nvSpPr>
          <p:cNvPr id="5" name="Double Bracket 4"/>
          <p:cNvSpPr/>
          <p:nvPr/>
        </p:nvSpPr>
        <p:spPr>
          <a:xfrm>
            <a:off x="1996588" y="2417968"/>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Registry Aware Client (e.g. Mobile App, SPA etc.)</a:t>
            </a:r>
          </a:p>
        </p:txBody>
      </p:sp>
      <p:grpSp>
        <p:nvGrpSpPr>
          <p:cNvPr id="6" name="Group 5"/>
          <p:cNvGrpSpPr/>
          <p:nvPr/>
        </p:nvGrpSpPr>
        <p:grpSpPr>
          <a:xfrm>
            <a:off x="3231304" y="3425265"/>
            <a:ext cx="2844706" cy="1078022"/>
            <a:chOff x="3231304" y="3425265"/>
            <a:chExt cx="2844706" cy="1078022"/>
          </a:xfrm>
        </p:grpSpPr>
        <p:cxnSp>
          <p:nvCxnSpPr>
            <p:cNvPr id="7" name="Straight Arrow Connector 6"/>
            <p:cNvCxnSpPr/>
            <p:nvPr/>
          </p:nvCxnSpPr>
          <p:spPr>
            <a:xfrm>
              <a:off x="3231304" y="3425265"/>
              <a:ext cx="1616003" cy="10780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20232" y="3536988"/>
              <a:ext cx="2255778" cy="926407"/>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latin typeface="+mj-lt"/>
                </a:rPr>
                <a:t>/</a:t>
              </a:r>
              <a:r>
                <a:rPr lang="en-US" sz="1200" b="1" err="1">
                  <a:latin typeface="+mj-lt"/>
                </a:rPr>
                <a:t>serrviceregistry?srvc</a:t>
              </a:r>
              <a:r>
                <a:rPr lang="en-US" sz="1200" b="1">
                  <a:latin typeface="+mj-lt"/>
                </a:rPr>
                <a:t>=order</a:t>
              </a:r>
            </a:p>
            <a:p>
              <a:pPr>
                <a:lnSpc>
                  <a:spcPct val="90000"/>
                </a:lnSpc>
                <a:spcAft>
                  <a:spcPts val="600"/>
                </a:spcAft>
              </a:pPr>
              <a:endParaRPr lang="en-US" sz="2800" b="1">
                <a:gradFill>
                  <a:gsLst>
                    <a:gs pos="2917">
                      <a:schemeClr val="tx1"/>
                    </a:gs>
                    <a:gs pos="30000">
                      <a:schemeClr val="tx1"/>
                    </a:gs>
                  </a:gsLst>
                  <a:lin ang="5400000" scaled="0"/>
                </a:gradFill>
                <a:latin typeface="+mj-lt"/>
              </a:endParaRPr>
            </a:p>
          </p:txBody>
        </p:sp>
      </p:grpSp>
      <p:cxnSp>
        <p:nvCxnSpPr>
          <p:cNvPr id="9" name="Straight Arrow Connector 8"/>
          <p:cNvCxnSpPr/>
          <p:nvPr/>
        </p:nvCxnSpPr>
        <p:spPr>
          <a:xfrm flipV="1">
            <a:off x="3842833" y="727626"/>
            <a:ext cx="4954849" cy="1921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57857" y="3570669"/>
            <a:ext cx="2621825" cy="1170869"/>
            <a:chOff x="1957857" y="3570669"/>
            <a:chExt cx="2621825" cy="1170869"/>
          </a:xfrm>
        </p:grpSpPr>
        <p:cxnSp>
          <p:nvCxnSpPr>
            <p:cNvPr id="11" name="Straight Arrow Connector 10"/>
            <p:cNvCxnSpPr/>
            <p:nvPr/>
          </p:nvCxnSpPr>
          <p:spPr>
            <a:xfrm flipH="1" flipV="1">
              <a:off x="3042426" y="3570669"/>
              <a:ext cx="1537256" cy="10524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Double Bracket 11"/>
            <p:cNvSpPr/>
            <p:nvPr/>
          </p:nvSpPr>
          <p:spPr>
            <a:xfrm>
              <a:off x="1957857" y="3972492"/>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10.1.2.3:6060</a:t>
              </a:r>
            </a:p>
          </p:txBody>
        </p:sp>
      </p:grpSp>
      <p:grpSp>
        <p:nvGrpSpPr>
          <p:cNvPr id="13" name="Group 12"/>
          <p:cNvGrpSpPr/>
          <p:nvPr/>
        </p:nvGrpSpPr>
        <p:grpSpPr>
          <a:xfrm>
            <a:off x="6114741" y="343993"/>
            <a:ext cx="5924726" cy="6065011"/>
            <a:chOff x="6114741" y="343993"/>
            <a:chExt cx="5924726" cy="6065011"/>
          </a:xfrm>
        </p:grpSpPr>
        <p:grpSp>
          <p:nvGrpSpPr>
            <p:cNvPr id="14" name="Group 13"/>
            <p:cNvGrpSpPr/>
            <p:nvPr/>
          </p:nvGrpSpPr>
          <p:grpSpPr>
            <a:xfrm>
              <a:off x="6114741" y="343993"/>
              <a:ext cx="5924726" cy="6065011"/>
              <a:chOff x="6114741" y="343993"/>
              <a:chExt cx="5924726" cy="6065011"/>
            </a:xfrm>
          </p:grpSpPr>
          <p:sp>
            <p:nvSpPr>
              <p:cNvPr id="16" name="Hexagon 15"/>
              <p:cNvSpPr/>
              <p:nvPr/>
            </p:nvSpPr>
            <p:spPr bwMode="auto">
              <a:xfrm>
                <a:off x="9659642" y="1709881"/>
                <a:ext cx="1002005"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#2</a:t>
                </a:r>
              </a:p>
            </p:txBody>
          </p:sp>
          <p:cxnSp>
            <p:nvCxnSpPr>
              <p:cNvPr id="17" name="Straight Arrow Connector 16"/>
              <p:cNvCxnSpPr>
                <a:stCxn id="20" idx="3"/>
              </p:cNvCxnSpPr>
              <p:nvPr/>
            </p:nvCxnSpPr>
            <p:spPr>
              <a:xfrm flipH="1">
                <a:off x="6114741" y="2180803"/>
                <a:ext cx="3544901" cy="25148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114741" y="3558791"/>
                <a:ext cx="3652818" cy="131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114742" y="4974209"/>
                <a:ext cx="2424374" cy="9418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Hexagon 19"/>
              <p:cNvSpPr/>
              <p:nvPr/>
            </p:nvSpPr>
            <p:spPr bwMode="auto">
              <a:xfrm>
                <a:off x="8893457" y="505179"/>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#1</a:t>
                </a:r>
              </a:p>
            </p:txBody>
          </p:sp>
          <p:sp>
            <p:nvSpPr>
              <p:cNvPr id="21" name="Hexagon 20"/>
              <p:cNvSpPr/>
              <p:nvPr/>
            </p:nvSpPr>
            <p:spPr bwMode="auto">
              <a:xfrm>
                <a:off x="9767559" y="3087869"/>
                <a:ext cx="1002005"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 </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 3</a:t>
                </a:r>
              </a:p>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p:txBody>
          </p:sp>
          <p:sp>
            <p:nvSpPr>
              <p:cNvPr id="22" name="Hexagon 21"/>
              <p:cNvSpPr/>
              <p:nvPr/>
            </p:nvSpPr>
            <p:spPr bwMode="auto">
              <a:xfrm>
                <a:off x="9659642" y="4503287"/>
                <a:ext cx="1002005"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#4</a:t>
                </a:r>
              </a:p>
            </p:txBody>
          </p:sp>
          <p:sp>
            <p:nvSpPr>
              <p:cNvPr id="23" name="Hexagon 22"/>
              <p:cNvSpPr/>
              <p:nvPr/>
            </p:nvSpPr>
            <p:spPr bwMode="auto">
              <a:xfrm>
                <a:off x="8539116" y="5445131"/>
                <a:ext cx="1002005"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#5</a:t>
                </a:r>
              </a:p>
            </p:txBody>
          </p:sp>
          <p:cxnSp>
            <p:nvCxnSpPr>
              <p:cNvPr id="24" name="Straight Arrow Connector 23"/>
              <p:cNvCxnSpPr/>
              <p:nvPr/>
            </p:nvCxnSpPr>
            <p:spPr>
              <a:xfrm flipH="1">
                <a:off x="6114741" y="976101"/>
                <a:ext cx="2778716" cy="3554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Double Bracket 24"/>
              <p:cNvSpPr/>
              <p:nvPr/>
            </p:nvSpPr>
            <p:spPr>
              <a:xfrm>
                <a:off x="10606879" y="1447023"/>
                <a:ext cx="1432588"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10.1.2.6:6060</a:t>
                </a:r>
              </a:p>
            </p:txBody>
          </p:sp>
          <p:sp>
            <p:nvSpPr>
              <p:cNvPr id="26" name="Double Bracket 25"/>
              <p:cNvSpPr/>
              <p:nvPr/>
            </p:nvSpPr>
            <p:spPr>
              <a:xfrm>
                <a:off x="9895462" y="343993"/>
                <a:ext cx="1326120"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10.1.2.3:6060</a:t>
                </a:r>
              </a:p>
            </p:txBody>
          </p:sp>
          <p:sp>
            <p:nvSpPr>
              <p:cNvPr id="27" name="Double Bracket 26"/>
              <p:cNvSpPr/>
              <p:nvPr/>
            </p:nvSpPr>
            <p:spPr>
              <a:xfrm>
                <a:off x="10831757" y="2849192"/>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r>
                  <a:rPr lang="en-US" sz="1050" b="1">
                    <a:latin typeface="+mj-lt"/>
                  </a:rPr>
                  <a:t> 10.1.2.6:5050</a:t>
                </a:r>
              </a:p>
            </p:txBody>
          </p:sp>
          <p:sp>
            <p:nvSpPr>
              <p:cNvPr id="28" name="Double Bracket 27"/>
              <p:cNvSpPr/>
              <p:nvPr/>
            </p:nvSpPr>
            <p:spPr>
              <a:xfrm>
                <a:off x="10763835" y="431851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r>
                  <a:rPr lang="en-US" sz="1050" b="1">
                    <a:latin typeface="+mj-lt"/>
                  </a:rPr>
                  <a:t> 10.1.2.7:5050</a:t>
                </a:r>
              </a:p>
            </p:txBody>
          </p:sp>
          <p:sp>
            <p:nvSpPr>
              <p:cNvPr id="29" name="Double Bracket 28"/>
              <p:cNvSpPr/>
              <p:nvPr/>
            </p:nvSpPr>
            <p:spPr>
              <a:xfrm>
                <a:off x="9792600" y="570930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10.1.2.8:5050</a:t>
                </a:r>
              </a:p>
            </p:txBody>
          </p:sp>
          <p:cxnSp>
            <p:nvCxnSpPr>
              <p:cNvPr id="30" name="Straight Arrow Connector 29"/>
              <p:cNvCxnSpPr/>
              <p:nvPr/>
            </p:nvCxnSpPr>
            <p:spPr>
              <a:xfrm flipH="1">
                <a:off x="6114741" y="4974209"/>
                <a:ext cx="35449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Double Brace 14"/>
            <p:cNvSpPr/>
            <p:nvPr/>
          </p:nvSpPr>
          <p:spPr>
            <a:xfrm>
              <a:off x="7504099" y="3763112"/>
              <a:ext cx="925358" cy="333761"/>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Services Registration</a:t>
              </a:r>
            </a:p>
          </p:txBody>
        </p:sp>
      </p:grpSp>
      <p:grpSp>
        <p:nvGrpSpPr>
          <p:cNvPr id="31" name="Group 30"/>
          <p:cNvGrpSpPr/>
          <p:nvPr/>
        </p:nvGrpSpPr>
        <p:grpSpPr>
          <a:xfrm>
            <a:off x="3954612" y="4530804"/>
            <a:ext cx="2176276" cy="1335273"/>
            <a:chOff x="3954612" y="4530804"/>
            <a:chExt cx="2176276" cy="1335273"/>
          </a:xfrm>
        </p:grpSpPr>
        <p:grpSp>
          <p:nvGrpSpPr>
            <p:cNvPr id="32" name="Group 31"/>
            <p:cNvGrpSpPr/>
            <p:nvPr/>
          </p:nvGrpSpPr>
          <p:grpSpPr>
            <a:xfrm>
              <a:off x="3954612" y="4530804"/>
              <a:ext cx="2130919" cy="678866"/>
              <a:chOff x="4375150" y="4593467"/>
              <a:chExt cx="2130919" cy="678866"/>
            </a:xfrm>
          </p:grpSpPr>
          <p:sp>
            <p:nvSpPr>
              <p:cNvPr id="34" name="Cube 33"/>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35" name="Can 34"/>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3" name="Double Brace 32"/>
            <p:cNvSpPr/>
            <p:nvPr/>
          </p:nvSpPr>
          <p:spPr>
            <a:xfrm>
              <a:off x="4182035" y="5301300"/>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order| ordersrvc,10.1.2.3:6060</a:t>
              </a:r>
            </a:p>
            <a:p>
              <a:pPr algn="ctr"/>
              <a:r>
                <a:rPr lang="en-US" sz="1000" b="1">
                  <a:latin typeface="+mj-lt"/>
                </a:rPr>
                <a:t>             ordersrvc,10.1.2.6:6060</a:t>
              </a:r>
            </a:p>
            <a:p>
              <a:pPr algn="ctr"/>
              <a:r>
                <a:rPr lang="is-IS" sz="1000" b="1">
                  <a:latin typeface="+mj-lt"/>
                </a:rPr>
                <a:t>…..</a:t>
              </a:r>
              <a:endParaRPr lang="en-US" sz="1000" b="1">
                <a:latin typeface="+mj-lt"/>
              </a:endParaRPr>
            </a:p>
          </p:txBody>
        </p:sp>
      </p:grpSp>
    </p:spTree>
    <p:extLst>
      <p:ext uri="{BB962C8B-B14F-4D97-AF65-F5344CB8AC3E}">
        <p14:creationId xmlns:p14="http://schemas.microsoft.com/office/powerpoint/2010/main" val="171419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olidFill>
                  <a:schemeClr val="accent3"/>
                </a:solidFill>
              </a:rPr>
              <a:t>Server Side Discovery</a:t>
            </a:r>
          </a:p>
        </p:txBody>
      </p:sp>
      <p:sp>
        <p:nvSpPr>
          <p:cNvPr id="5" name="Double Bracket 4"/>
          <p:cNvSpPr/>
          <p:nvPr/>
        </p:nvSpPr>
        <p:spPr>
          <a:xfrm>
            <a:off x="722981" y="1979537"/>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Client (e.g. Mobile App, SPA etc.) without knowledge of Service Discovery</a:t>
            </a:r>
          </a:p>
        </p:txBody>
      </p:sp>
      <p:grpSp>
        <p:nvGrpSpPr>
          <p:cNvPr id="6" name="Group 5"/>
          <p:cNvGrpSpPr/>
          <p:nvPr/>
        </p:nvGrpSpPr>
        <p:grpSpPr>
          <a:xfrm>
            <a:off x="2553782" y="1627841"/>
            <a:ext cx="1930453" cy="677913"/>
            <a:chOff x="2553782" y="1627841"/>
            <a:chExt cx="1930453" cy="677913"/>
          </a:xfrm>
        </p:grpSpPr>
        <p:cxnSp>
          <p:nvCxnSpPr>
            <p:cNvPr id="7" name="Straight Arrow Connector 6"/>
            <p:cNvCxnSpPr/>
            <p:nvPr/>
          </p:nvCxnSpPr>
          <p:spPr>
            <a:xfrm>
              <a:off x="2701134" y="2305754"/>
              <a:ext cx="1588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3782" y="1627841"/>
              <a:ext cx="1930453" cy="663258"/>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latin typeface="+mj-lt"/>
                </a:rPr>
                <a:t> call well define end point</a:t>
              </a:r>
            </a:p>
            <a:p>
              <a:pPr>
                <a:lnSpc>
                  <a:spcPct val="90000"/>
                </a:lnSpc>
                <a:spcAft>
                  <a:spcPts val="600"/>
                </a:spcAft>
              </a:pPr>
              <a:r>
                <a:rPr lang="en-US" sz="1050" b="1">
                  <a:gradFill>
                    <a:gsLst>
                      <a:gs pos="2917">
                        <a:schemeClr val="tx1"/>
                      </a:gs>
                      <a:gs pos="30000">
                        <a:schemeClr val="tx1"/>
                      </a:gs>
                    </a:gsLst>
                    <a:lin ang="5400000" scaled="0"/>
                  </a:gradFill>
                  <a:latin typeface="+mj-lt"/>
                </a:rPr>
                <a:t>         /services/order</a:t>
              </a:r>
              <a:endParaRPr lang="en-US" sz="1050" b="1">
                <a:latin typeface="+mj-lt"/>
              </a:endParaRPr>
            </a:p>
          </p:txBody>
        </p:sp>
      </p:grpSp>
      <p:cxnSp>
        <p:nvCxnSpPr>
          <p:cNvPr id="9" name="Straight Arrow Connector 8"/>
          <p:cNvCxnSpPr/>
          <p:nvPr/>
        </p:nvCxnSpPr>
        <p:spPr>
          <a:xfrm flipV="1">
            <a:off x="6189382" y="613795"/>
            <a:ext cx="2816591" cy="14259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318311" y="2857093"/>
            <a:ext cx="1650625" cy="1605990"/>
            <a:chOff x="3318311" y="2857093"/>
            <a:chExt cx="1650625" cy="1605990"/>
          </a:xfrm>
        </p:grpSpPr>
        <p:cxnSp>
          <p:nvCxnSpPr>
            <p:cNvPr id="11" name="Straight Arrow Connector 10"/>
            <p:cNvCxnSpPr/>
            <p:nvPr/>
          </p:nvCxnSpPr>
          <p:spPr>
            <a:xfrm flipV="1">
              <a:off x="4692446" y="2857093"/>
              <a:ext cx="276490" cy="1605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Double Bracket 11"/>
            <p:cNvSpPr/>
            <p:nvPr/>
          </p:nvSpPr>
          <p:spPr>
            <a:xfrm>
              <a:off x="3318311" y="3452609"/>
              <a:ext cx="1420999" cy="53386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grpSp>
      <p:grpSp>
        <p:nvGrpSpPr>
          <p:cNvPr id="13" name="Group 12"/>
          <p:cNvGrpSpPr/>
          <p:nvPr/>
        </p:nvGrpSpPr>
        <p:grpSpPr>
          <a:xfrm>
            <a:off x="6114741" y="343993"/>
            <a:ext cx="5924726" cy="6065011"/>
            <a:chOff x="6114741" y="343993"/>
            <a:chExt cx="5924726" cy="6065011"/>
          </a:xfrm>
        </p:grpSpPr>
        <p:grpSp>
          <p:nvGrpSpPr>
            <p:cNvPr id="14" name="Group 13"/>
            <p:cNvGrpSpPr/>
            <p:nvPr/>
          </p:nvGrpSpPr>
          <p:grpSpPr>
            <a:xfrm>
              <a:off x="6114741" y="343993"/>
              <a:ext cx="5924726" cy="6065011"/>
              <a:chOff x="6114741" y="343993"/>
              <a:chExt cx="5924726" cy="6065011"/>
            </a:xfrm>
          </p:grpSpPr>
          <p:sp>
            <p:nvSpPr>
              <p:cNvPr id="16" name="Hexagon 15"/>
              <p:cNvSpPr/>
              <p:nvPr/>
            </p:nvSpPr>
            <p:spPr bwMode="auto">
              <a:xfrm>
                <a:off x="9659642" y="1709881"/>
                <a:ext cx="1002005"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latin typeface="+mj-lt"/>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#2</a:t>
                </a:r>
                <a:endParaRPr lang="en-US" sz="4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500" b="1">
                  <a:solidFill>
                    <a:schemeClr val="bg1"/>
                  </a:solidFill>
                  <a:latin typeface="+mj-lt"/>
                  <a:ea typeface="Segoe UI" pitchFamily="34" charset="0"/>
                  <a:cs typeface="Segoe UI" pitchFamily="34" charset="0"/>
                </a:endParaRPr>
              </a:p>
            </p:txBody>
          </p:sp>
          <p:cxnSp>
            <p:nvCxnSpPr>
              <p:cNvPr id="17" name="Straight Arrow Connector 16"/>
              <p:cNvCxnSpPr>
                <a:stCxn id="20" idx="3"/>
              </p:cNvCxnSpPr>
              <p:nvPr/>
            </p:nvCxnSpPr>
            <p:spPr>
              <a:xfrm flipH="1">
                <a:off x="6114741" y="2180803"/>
                <a:ext cx="3544901" cy="25148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1" idx="3"/>
              </p:cNvCxnSpPr>
              <p:nvPr/>
            </p:nvCxnSpPr>
            <p:spPr>
              <a:xfrm flipH="1">
                <a:off x="6114741" y="3558791"/>
                <a:ext cx="3652818" cy="131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114742" y="4974209"/>
                <a:ext cx="2424374" cy="9418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Hexagon 19"/>
              <p:cNvSpPr/>
              <p:nvPr/>
            </p:nvSpPr>
            <p:spPr bwMode="auto">
              <a:xfrm>
                <a:off x="8893457" y="505179"/>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#1</a:t>
                </a:r>
                <a:endParaRPr lang="en-US" sz="500" b="1">
                  <a:solidFill>
                    <a:schemeClr val="bg1"/>
                  </a:solidFill>
                  <a:latin typeface="+mj-lt"/>
                  <a:ea typeface="Segoe UI" pitchFamily="34" charset="0"/>
                  <a:cs typeface="Segoe UI" pitchFamily="34" charset="0"/>
                </a:endParaRPr>
              </a:p>
            </p:txBody>
          </p:sp>
          <p:sp>
            <p:nvSpPr>
              <p:cNvPr id="21" name="Hexagon 20"/>
              <p:cNvSpPr/>
              <p:nvPr/>
            </p:nvSpPr>
            <p:spPr bwMode="auto">
              <a:xfrm>
                <a:off x="9767559" y="3087869"/>
                <a:ext cx="1002005"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#3</a:t>
                </a:r>
                <a:endParaRPr lang="en-US" sz="500" b="1">
                  <a:solidFill>
                    <a:schemeClr val="bg1"/>
                  </a:solidFill>
                  <a:latin typeface="+mj-lt"/>
                  <a:ea typeface="Segoe UI" pitchFamily="34" charset="0"/>
                  <a:cs typeface="Segoe UI" pitchFamily="34" charset="0"/>
                </a:endParaRPr>
              </a:p>
            </p:txBody>
          </p:sp>
          <p:sp>
            <p:nvSpPr>
              <p:cNvPr id="22" name="Hexagon 21"/>
              <p:cNvSpPr/>
              <p:nvPr/>
            </p:nvSpPr>
            <p:spPr bwMode="auto">
              <a:xfrm>
                <a:off x="9659642" y="4503287"/>
                <a:ext cx="1002005"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#4</a:t>
                </a:r>
                <a:endParaRPr lang="en-US" sz="5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500" b="1">
                  <a:solidFill>
                    <a:schemeClr val="bg1"/>
                  </a:solidFill>
                  <a:latin typeface="+mj-lt"/>
                  <a:ea typeface="Segoe UI" pitchFamily="34" charset="0"/>
                  <a:cs typeface="Segoe UI" pitchFamily="34" charset="0"/>
                </a:endParaRPr>
              </a:p>
            </p:txBody>
          </p:sp>
          <p:sp>
            <p:nvSpPr>
              <p:cNvPr id="23" name="Hexagon 22"/>
              <p:cNvSpPr/>
              <p:nvPr/>
            </p:nvSpPr>
            <p:spPr bwMode="auto">
              <a:xfrm>
                <a:off x="8539116" y="5445131"/>
                <a:ext cx="1002005"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latin typeface="+mj-lt"/>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#5</a:t>
                </a:r>
                <a:endParaRPr lang="en-US" sz="400" b="1">
                  <a:solidFill>
                    <a:schemeClr val="bg1"/>
                  </a:solidFill>
                  <a:latin typeface="+mj-lt"/>
                  <a:ea typeface="Segoe UI" pitchFamily="34" charset="0"/>
                  <a:cs typeface="Segoe UI" pitchFamily="34" charset="0"/>
                </a:endParaRPr>
              </a:p>
            </p:txBody>
          </p:sp>
          <p:cxnSp>
            <p:nvCxnSpPr>
              <p:cNvPr id="24" name="Straight Arrow Connector 23"/>
              <p:cNvCxnSpPr>
                <a:stCxn id="39" idx="3"/>
              </p:cNvCxnSpPr>
              <p:nvPr/>
            </p:nvCxnSpPr>
            <p:spPr>
              <a:xfrm flipH="1">
                <a:off x="6114741" y="976101"/>
                <a:ext cx="2778716" cy="3554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Double Bracket 24"/>
              <p:cNvSpPr/>
              <p:nvPr/>
            </p:nvSpPr>
            <p:spPr>
              <a:xfrm>
                <a:off x="10606879" y="1447023"/>
                <a:ext cx="1432588"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10.1.2.6:6060</a:t>
                </a:r>
              </a:p>
            </p:txBody>
          </p:sp>
          <p:sp>
            <p:nvSpPr>
              <p:cNvPr id="26" name="Double Bracket 25"/>
              <p:cNvSpPr/>
              <p:nvPr/>
            </p:nvSpPr>
            <p:spPr>
              <a:xfrm>
                <a:off x="9895462" y="343993"/>
                <a:ext cx="1326120"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sp>
            <p:nvSpPr>
              <p:cNvPr id="27" name="Double Bracket 26"/>
              <p:cNvSpPr/>
              <p:nvPr/>
            </p:nvSpPr>
            <p:spPr>
              <a:xfrm>
                <a:off x="10831757" y="2849192"/>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10.1.2.6:5050</a:t>
                </a:r>
              </a:p>
            </p:txBody>
          </p:sp>
          <p:sp>
            <p:nvSpPr>
              <p:cNvPr id="28" name="Double Bracket 27"/>
              <p:cNvSpPr/>
              <p:nvPr/>
            </p:nvSpPr>
            <p:spPr>
              <a:xfrm>
                <a:off x="10763835" y="431851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10.1.2.7:5050</a:t>
                </a:r>
              </a:p>
            </p:txBody>
          </p:sp>
          <p:sp>
            <p:nvSpPr>
              <p:cNvPr id="29" name="Double Bracket 28"/>
              <p:cNvSpPr/>
              <p:nvPr/>
            </p:nvSpPr>
            <p:spPr>
              <a:xfrm>
                <a:off x="9792600" y="570930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10.1.2.8:5050</a:t>
                </a:r>
              </a:p>
            </p:txBody>
          </p:sp>
          <p:cxnSp>
            <p:nvCxnSpPr>
              <p:cNvPr id="30" name="Straight Arrow Connector 29"/>
              <p:cNvCxnSpPr>
                <a:stCxn id="43" idx="3"/>
              </p:cNvCxnSpPr>
              <p:nvPr/>
            </p:nvCxnSpPr>
            <p:spPr>
              <a:xfrm flipH="1">
                <a:off x="6114741" y="4974209"/>
                <a:ext cx="35449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Double Brace 14"/>
            <p:cNvSpPr/>
            <p:nvPr/>
          </p:nvSpPr>
          <p:spPr>
            <a:xfrm>
              <a:off x="7504099" y="3763112"/>
              <a:ext cx="925358" cy="333761"/>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Services Registration</a:t>
              </a:r>
            </a:p>
          </p:txBody>
        </p:sp>
      </p:grpSp>
      <p:grpSp>
        <p:nvGrpSpPr>
          <p:cNvPr id="31" name="Group 30"/>
          <p:cNvGrpSpPr/>
          <p:nvPr/>
        </p:nvGrpSpPr>
        <p:grpSpPr>
          <a:xfrm>
            <a:off x="3954612" y="4530804"/>
            <a:ext cx="2176276" cy="1335273"/>
            <a:chOff x="3954612" y="4530804"/>
            <a:chExt cx="2176276" cy="1335273"/>
          </a:xfrm>
        </p:grpSpPr>
        <p:grpSp>
          <p:nvGrpSpPr>
            <p:cNvPr id="32" name="Group 31"/>
            <p:cNvGrpSpPr/>
            <p:nvPr/>
          </p:nvGrpSpPr>
          <p:grpSpPr>
            <a:xfrm>
              <a:off x="3954612" y="4530804"/>
              <a:ext cx="2130919" cy="678866"/>
              <a:chOff x="4375150" y="4593467"/>
              <a:chExt cx="2130919" cy="678866"/>
            </a:xfrm>
          </p:grpSpPr>
          <p:sp>
            <p:nvSpPr>
              <p:cNvPr id="34" name="Cube 33"/>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35" name="Can 34"/>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3" name="Double Brace 32"/>
            <p:cNvSpPr/>
            <p:nvPr/>
          </p:nvSpPr>
          <p:spPr>
            <a:xfrm>
              <a:off x="4182035" y="5301300"/>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order| ordersrvc,10.1.2.3:6060</a:t>
              </a:r>
            </a:p>
            <a:p>
              <a:pPr algn="ctr"/>
              <a:r>
                <a:rPr lang="en-US" sz="900" b="1">
                  <a:latin typeface="+mj-lt"/>
                </a:rPr>
                <a:t>product |productrvc,10.1.2.6:6060</a:t>
              </a:r>
            </a:p>
            <a:p>
              <a:pPr algn="ctr"/>
              <a:r>
                <a:rPr lang="is-IS" sz="900" b="1">
                  <a:latin typeface="+mj-lt"/>
                </a:rPr>
                <a:t>…..</a:t>
              </a:r>
              <a:endParaRPr lang="en-US" sz="900" b="1">
                <a:latin typeface="+mj-lt"/>
              </a:endParaRPr>
            </a:p>
          </p:txBody>
        </p:sp>
      </p:grpSp>
      <p:grpSp>
        <p:nvGrpSpPr>
          <p:cNvPr id="36" name="Group 35"/>
          <p:cNvGrpSpPr/>
          <p:nvPr/>
        </p:nvGrpSpPr>
        <p:grpSpPr>
          <a:xfrm>
            <a:off x="5103245" y="2813686"/>
            <a:ext cx="2072266" cy="1648766"/>
            <a:chOff x="5103245" y="2813686"/>
            <a:chExt cx="2072266" cy="1648766"/>
          </a:xfrm>
        </p:grpSpPr>
        <p:cxnSp>
          <p:nvCxnSpPr>
            <p:cNvPr id="37" name="Straight Arrow Connector 36"/>
            <p:cNvCxnSpPr/>
            <p:nvPr/>
          </p:nvCxnSpPr>
          <p:spPr>
            <a:xfrm flipH="1">
              <a:off x="5103245" y="2890588"/>
              <a:ext cx="283626" cy="15718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245058" y="2813686"/>
              <a:ext cx="1930453" cy="440890"/>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latin typeface="+mj-lt"/>
                </a:rPr>
                <a:t>/</a:t>
              </a:r>
              <a:r>
                <a:rPr lang="en-US" sz="1050" b="1" err="1">
                  <a:latin typeface="+mj-lt"/>
                </a:rPr>
                <a:t>serrviceregistry?srvc</a:t>
              </a:r>
              <a:r>
                <a:rPr lang="en-US" sz="1050" b="1">
                  <a:latin typeface="+mj-lt"/>
                </a:rPr>
                <a:t>=order</a:t>
              </a:r>
            </a:p>
          </p:txBody>
        </p:sp>
      </p:grpSp>
      <p:cxnSp>
        <p:nvCxnSpPr>
          <p:cNvPr id="39" name="Straight Arrow Connector 38"/>
          <p:cNvCxnSpPr/>
          <p:nvPr/>
        </p:nvCxnSpPr>
        <p:spPr>
          <a:xfrm flipH="1">
            <a:off x="6242033" y="782479"/>
            <a:ext cx="2721983" cy="13929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701134" y="2557478"/>
            <a:ext cx="1546439" cy="55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378082" y="2104833"/>
            <a:ext cx="3241918" cy="580475"/>
            <a:chOff x="4378082" y="2104833"/>
            <a:chExt cx="3241918" cy="580475"/>
          </a:xfrm>
        </p:grpSpPr>
        <p:sp>
          <p:nvSpPr>
            <p:cNvPr id="42" name="Bevel 41"/>
            <p:cNvSpPr/>
            <p:nvPr/>
          </p:nvSpPr>
          <p:spPr bwMode="auto">
            <a:xfrm>
              <a:off x="4378082" y="2104833"/>
              <a:ext cx="1834741" cy="580475"/>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Router</a:t>
              </a:r>
            </a:p>
          </p:txBody>
        </p:sp>
        <p:sp>
          <p:nvSpPr>
            <p:cNvPr id="43" name="Double Brace 42"/>
            <p:cNvSpPr/>
            <p:nvPr/>
          </p:nvSpPr>
          <p:spPr>
            <a:xfrm>
              <a:off x="6242033" y="2198671"/>
              <a:ext cx="1377967" cy="379554"/>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Client Specific Routing</a:t>
              </a:r>
            </a:p>
            <a:p>
              <a:pPr algn="ctr"/>
              <a:r>
                <a:rPr lang="en-US" sz="900" b="1">
                  <a:latin typeface="+mj-lt"/>
                </a:rPr>
                <a:t>Load Balancing </a:t>
              </a:r>
              <a:r>
                <a:rPr lang="en-US" sz="1400" b="1">
                  <a:latin typeface="+mj-lt"/>
                </a:rPr>
                <a:t> </a:t>
              </a:r>
            </a:p>
          </p:txBody>
        </p:sp>
      </p:grpSp>
    </p:spTree>
    <p:extLst>
      <p:ext uri="{BB962C8B-B14F-4D97-AF65-F5344CB8AC3E}">
        <p14:creationId xmlns:p14="http://schemas.microsoft.com/office/powerpoint/2010/main" val="2113243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Registry Pattern</a:t>
            </a:r>
          </a:p>
        </p:txBody>
      </p:sp>
      <p:sp>
        <p:nvSpPr>
          <p:cNvPr id="4" name="Text Placeholder 3"/>
          <p:cNvSpPr>
            <a:spLocks noGrp="1"/>
          </p:cNvSpPr>
          <p:nvPr>
            <p:ph type="body" sz="quarter" idx="10"/>
          </p:nvPr>
        </p:nvSpPr>
        <p:spPr>
          <a:xfrm>
            <a:off x="274639" y="1695483"/>
            <a:ext cx="4756947" cy="4933917"/>
          </a:xfrm>
        </p:spPr>
        <p:txBody>
          <a:bodyPr/>
          <a:lstStyle/>
          <a:p>
            <a:pPr marL="0" indent="0">
              <a:buNone/>
            </a:pPr>
            <a:r>
              <a:rPr lang="en-US" sz="2400"/>
              <a:t>Service Registry is a key part of service discovery. It is a database containing the network locations of service instances.  </a:t>
            </a:r>
          </a:p>
          <a:p>
            <a:endParaRPr lang="en-US" sz="2400"/>
          </a:p>
          <a:p>
            <a:pPr>
              <a:buFont typeface="Arial" charset="0"/>
              <a:buChar char="•"/>
            </a:pPr>
            <a:r>
              <a:rPr lang="en-US" sz="2400"/>
              <a:t>A service registry needs to be highly available and up to date. </a:t>
            </a:r>
          </a:p>
          <a:p>
            <a:pPr>
              <a:buFont typeface="Arial" charset="0"/>
              <a:buChar char="•"/>
            </a:pPr>
            <a:r>
              <a:rPr lang="en-US" sz="2400"/>
              <a:t>Clients can cache network locations obtained from the service registry.</a:t>
            </a:r>
          </a:p>
          <a:p>
            <a:endParaRPr lang="en-US" sz="2400"/>
          </a:p>
          <a:p>
            <a:pPr marL="0" lvl="0" indent="0">
              <a:buNone/>
            </a:pPr>
            <a:endParaRPr lang="en-US" sz="3200"/>
          </a:p>
        </p:txBody>
      </p:sp>
      <p:sp>
        <p:nvSpPr>
          <p:cNvPr id="3" name="Rectangle 2"/>
          <p:cNvSpPr/>
          <p:nvPr/>
        </p:nvSpPr>
        <p:spPr>
          <a:xfrm>
            <a:off x="5820456" y="1676466"/>
            <a:ext cx="6216650" cy="4893647"/>
          </a:xfrm>
          <a:prstGeom prst="rect">
            <a:avLst/>
          </a:prstGeom>
        </p:spPr>
        <p:txBody>
          <a:bodyPr>
            <a:spAutoFit/>
          </a:bodyPr>
          <a:lstStyle/>
          <a:p>
            <a:r>
              <a:rPr lang="en-US" sz="2400">
                <a:latin typeface="+mj-lt"/>
              </a:rPr>
              <a:t>Example:</a:t>
            </a:r>
          </a:p>
          <a:p>
            <a:endParaRPr lang="en-US" sz="2400" i="1">
              <a:latin typeface="+mj-lt"/>
            </a:endParaRPr>
          </a:p>
          <a:p>
            <a:pPr marL="342900" indent="-342900">
              <a:buFont typeface="Arial" charset="0"/>
              <a:buChar char="•"/>
            </a:pPr>
            <a:r>
              <a:rPr lang="en-US" sz="2400" i="1" err="1">
                <a:latin typeface="+mj-lt"/>
              </a:rPr>
              <a:t>etcd</a:t>
            </a:r>
            <a:r>
              <a:rPr lang="en-US" sz="2400" i="1">
                <a:latin typeface="+mj-lt"/>
              </a:rPr>
              <a:t> </a:t>
            </a:r>
            <a:r>
              <a:rPr lang="en-US" sz="2400">
                <a:latin typeface="+mj-lt"/>
              </a:rPr>
              <a:t>: A highly available, distributed, consistent, key-value store that is used for shared configuration and service discovery. Two notable projects that use </a:t>
            </a:r>
            <a:r>
              <a:rPr lang="en-US" sz="2400" err="1">
                <a:latin typeface="+mj-lt"/>
              </a:rPr>
              <a:t>etcd</a:t>
            </a:r>
            <a:r>
              <a:rPr lang="en-US" sz="2400">
                <a:latin typeface="+mj-lt"/>
              </a:rPr>
              <a:t> are Kubernetes and Cloud Foundry.</a:t>
            </a:r>
          </a:p>
          <a:p>
            <a:endParaRPr lang="en-US" sz="2400">
              <a:latin typeface="+mj-lt"/>
            </a:endParaRPr>
          </a:p>
          <a:p>
            <a:pPr marL="342900" indent="-342900">
              <a:buFont typeface="Arial" charset="0"/>
              <a:buChar char="•"/>
            </a:pPr>
            <a:r>
              <a:rPr lang="en-US" sz="2400" i="1">
                <a:latin typeface="+mj-lt"/>
              </a:rPr>
              <a:t>Apache </a:t>
            </a:r>
            <a:r>
              <a:rPr lang="en-US" sz="2400" i="1" err="1">
                <a:latin typeface="+mj-lt"/>
              </a:rPr>
              <a:t>ZooKeeper</a:t>
            </a:r>
            <a:r>
              <a:rPr lang="en-US" sz="2400" i="1">
                <a:latin typeface="+mj-lt"/>
              </a:rPr>
              <a:t> </a:t>
            </a:r>
            <a:r>
              <a:rPr lang="en-US" sz="2400">
                <a:latin typeface="+mj-lt"/>
              </a:rPr>
              <a:t>: A widely used, high-performance coordination service for distributed applications. Apache </a:t>
            </a:r>
            <a:r>
              <a:rPr lang="en-US" sz="2400" err="1">
                <a:latin typeface="+mj-lt"/>
              </a:rPr>
              <a:t>ZooKeeper</a:t>
            </a:r>
            <a:r>
              <a:rPr lang="en-US" sz="2400">
                <a:latin typeface="+mj-lt"/>
              </a:rPr>
              <a:t> was originally a subproject of Hadoop, but is now a separate, top-level project.</a:t>
            </a:r>
          </a:p>
        </p:txBody>
      </p:sp>
    </p:spTree>
    <p:extLst>
      <p:ext uri="{BB962C8B-B14F-4D97-AF65-F5344CB8AC3E}">
        <p14:creationId xmlns:p14="http://schemas.microsoft.com/office/powerpoint/2010/main" val="5840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Self Service Registration</a:t>
            </a:r>
          </a:p>
        </p:txBody>
      </p:sp>
      <p:sp>
        <p:nvSpPr>
          <p:cNvPr id="5" name="Text Placeholder 4"/>
          <p:cNvSpPr>
            <a:spLocks noGrp="1"/>
          </p:cNvSpPr>
          <p:nvPr>
            <p:ph type="body" sz="quarter" idx="10"/>
          </p:nvPr>
        </p:nvSpPr>
        <p:spPr>
          <a:xfrm>
            <a:off x="507086" y="1749701"/>
            <a:ext cx="6666773" cy="4616648"/>
          </a:xfrm>
        </p:spPr>
        <p:txBody>
          <a:bodyPr/>
          <a:lstStyle/>
          <a:p>
            <a:pPr marL="0" indent="0">
              <a:buNone/>
            </a:pPr>
            <a:r>
              <a:rPr lang="en-US" sz="4000" dirty="0"/>
              <a:t>Service instance is responsible for registering and unregistering itself with the service registry. Also, if required, a service instance sends heartbeat requests to prevent its registration from expiring</a:t>
            </a:r>
            <a:r>
              <a:rPr lang="en-US" dirty="0"/>
              <a:t>.</a:t>
            </a:r>
            <a:endParaRPr lang="en-US" sz="4400" dirty="0">
              <a:latin typeface="+mj-lt"/>
            </a:endParaRPr>
          </a:p>
        </p:txBody>
      </p:sp>
      <p:sp>
        <p:nvSpPr>
          <p:cNvPr id="6" name="Hexagon 5"/>
          <p:cNvSpPr/>
          <p:nvPr/>
        </p:nvSpPr>
        <p:spPr bwMode="auto">
          <a:xfrm>
            <a:off x="7366342" y="2175407"/>
            <a:ext cx="1002005" cy="941844"/>
          </a:xfrm>
          <a:prstGeom prst="hexagon">
            <a:avLst/>
          </a:prstGeom>
          <a:solidFill>
            <a:srgbClr val="4489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#1</a:t>
            </a:r>
            <a:endParaRPr lang="en-US" sz="500" b="1">
              <a:solidFill>
                <a:schemeClr val="bg1"/>
              </a:solidFill>
              <a:latin typeface="+mj-lt"/>
              <a:ea typeface="Segoe UI" pitchFamily="34" charset="0"/>
              <a:cs typeface="Segoe UI" pitchFamily="34" charset="0"/>
            </a:endParaRPr>
          </a:p>
        </p:txBody>
      </p:sp>
      <p:cxnSp>
        <p:nvCxnSpPr>
          <p:cNvPr id="7" name="Straight Arrow Connector 6"/>
          <p:cNvCxnSpPr/>
          <p:nvPr/>
        </p:nvCxnSpPr>
        <p:spPr>
          <a:xfrm>
            <a:off x="7857118" y="3208881"/>
            <a:ext cx="10226" cy="13057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40095" y="4514607"/>
            <a:ext cx="2130919" cy="678866"/>
            <a:chOff x="4375150" y="4593467"/>
            <a:chExt cx="2130919" cy="678866"/>
          </a:xfrm>
        </p:grpSpPr>
        <p:sp>
          <p:nvSpPr>
            <p:cNvPr id="9" name="Cube 8"/>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10" name="Can 9"/>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1" name="Double Brace 10"/>
          <p:cNvSpPr/>
          <p:nvPr/>
        </p:nvSpPr>
        <p:spPr>
          <a:xfrm>
            <a:off x="8139249" y="3475677"/>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register | ordersrvc,10.1.2.3:6060</a:t>
            </a:r>
          </a:p>
          <a:p>
            <a:pPr algn="ctr"/>
            <a:r>
              <a:rPr lang="en-US" sz="900" b="1">
                <a:latin typeface="+mj-lt"/>
              </a:rPr>
              <a:t>send-heartbeat</a:t>
            </a:r>
          </a:p>
          <a:p>
            <a:pPr algn="ctr"/>
            <a:r>
              <a:rPr lang="en-US" sz="900" b="1">
                <a:latin typeface="+mj-lt"/>
              </a:rPr>
              <a:t>un-register</a:t>
            </a:r>
          </a:p>
          <a:p>
            <a:pPr algn="ctr"/>
            <a:endParaRPr lang="en-US" sz="900" b="1">
              <a:latin typeface="+mj-lt"/>
            </a:endParaRPr>
          </a:p>
        </p:txBody>
      </p:sp>
      <p:sp>
        <p:nvSpPr>
          <p:cNvPr id="12" name="Double Bracket 11"/>
          <p:cNvSpPr/>
          <p:nvPr/>
        </p:nvSpPr>
        <p:spPr>
          <a:xfrm>
            <a:off x="6602555" y="1749701"/>
            <a:ext cx="1102355" cy="33407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spTree>
    <p:extLst>
      <p:ext uri="{BB962C8B-B14F-4D97-AF65-F5344CB8AC3E}">
        <p14:creationId xmlns:p14="http://schemas.microsoft.com/office/powerpoint/2010/main" val="1775617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3rd Party Registration</a:t>
            </a:r>
            <a:endParaRPr lang="en-US">
              <a:solidFill>
                <a:schemeClr val="tx2">
                  <a:lumMod val="90000"/>
                  <a:lumOff val="10000"/>
                </a:schemeClr>
              </a:solidFill>
            </a:endParaRPr>
          </a:p>
        </p:txBody>
      </p:sp>
      <p:sp>
        <p:nvSpPr>
          <p:cNvPr id="5" name="Text Placeholder 4"/>
          <p:cNvSpPr>
            <a:spLocks noGrp="1"/>
          </p:cNvSpPr>
          <p:nvPr>
            <p:ph type="body" sz="quarter" idx="10"/>
          </p:nvPr>
        </p:nvSpPr>
        <p:spPr>
          <a:xfrm>
            <a:off x="529326" y="2849108"/>
            <a:ext cx="4376460" cy="6020110"/>
          </a:xfrm>
        </p:spPr>
        <p:txBody>
          <a:bodyPr/>
          <a:lstStyle/>
          <a:p>
            <a:r>
              <a:rPr lang="en-US" sz="3600"/>
              <a:t>A 3rd party registrar is responsible for registering and unregistering a service instance with the service registry. </a:t>
            </a:r>
          </a:p>
          <a:p>
            <a:endParaRPr lang="en-US" sz="3600" i="1"/>
          </a:p>
          <a:p>
            <a:endParaRPr lang="en-US" sz="9600" i="1"/>
          </a:p>
          <a:p>
            <a:pPr marL="342834" lvl="1" indent="-342834">
              <a:buFont typeface="Arial" panose="020B0604020202020204" pitchFamily="34" charset="0"/>
              <a:buChar char="•"/>
            </a:pPr>
            <a:endParaRPr lang="en-US" sz="3600"/>
          </a:p>
        </p:txBody>
      </p:sp>
      <p:sp>
        <p:nvSpPr>
          <p:cNvPr id="6" name="Hexagon 5"/>
          <p:cNvSpPr/>
          <p:nvPr/>
        </p:nvSpPr>
        <p:spPr bwMode="auto">
          <a:xfrm>
            <a:off x="5708444" y="2615284"/>
            <a:ext cx="1021952" cy="960594"/>
          </a:xfrm>
          <a:prstGeom prst="hexagon">
            <a:avLst/>
          </a:prstGeom>
          <a:solidFill>
            <a:srgbClr val="4489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714" b="1">
              <a:solidFill>
                <a:schemeClr val="tx1"/>
              </a:solidFill>
              <a:latin typeface="+mj-lt"/>
              <a:ea typeface="Segoe UI" pitchFamily="34" charset="0"/>
              <a:cs typeface="Segoe UI" pitchFamily="34" charset="0"/>
            </a:endParaRPr>
          </a:p>
          <a:p>
            <a:pPr algn="ctr" defTabSz="951028" fontAlgn="base">
              <a:lnSpc>
                <a:spcPct val="90000"/>
              </a:lnSpc>
              <a:spcBef>
                <a:spcPct val="0"/>
              </a:spcBef>
              <a:spcAft>
                <a:spcPct val="0"/>
              </a:spcAft>
            </a:pPr>
            <a:r>
              <a:rPr lang="en-US" sz="714" b="1">
                <a:solidFill>
                  <a:schemeClr val="bg1"/>
                </a:solidFill>
                <a:latin typeface="+mj-lt"/>
                <a:ea typeface="Segoe UI" pitchFamily="34" charset="0"/>
                <a:cs typeface="Segoe UI" pitchFamily="34" charset="0"/>
              </a:rPr>
              <a:t>Order</a:t>
            </a:r>
          </a:p>
          <a:p>
            <a:pPr algn="ctr" defTabSz="951028" fontAlgn="base">
              <a:lnSpc>
                <a:spcPct val="90000"/>
              </a:lnSpc>
              <a:spcBef>
                <a:spcPct val="0"/>
              </a:spcBef>
              <a:spcAft>
                <a:spcPct val="0"/>
              </a:spcAft>
            </a:pPr>
            <a:r>
              <a:rPr lang="en-US" sz="714" b="1">
                <a:solidFill>
                  <a:schemeClr val="bg1"/>
                </a:solidFill>
                <a:latin typeface="+mj-lt"/>
                <a:ea typeface="Segoe UI" pitchFamily="34" charset="0"/>
                <a:cs typeface="Segoe UI" pitchFamily="34" charset="0"/>
              </a:rPr>
              <a:t>#1</a:t>
            </a:r>
            <a:endParaRPr lang="en-US" sz="510" b="1">
              <a:solidFill>
                <a:schemeClr val="bg1"/>
              </a:solidFill>
              <a:latin typeface="+mj-lt"/>
              <a:ea typeface="Segoe UI" pitchFamily="34" charset="0"/>
              <a:cs typeface="Segoe UI" pitchFamily="34" charset="0"/>
            </a:endParaRPr>
          </a:p>
        </p:txBody>
      </p:sp>
      <p:cxnSp>
        <p:nvCxnSpPr>
          <p:cNvPr id="7" name="Straight Arrow Connector 6"/>
          <p:cNvCxnSpPr/>
          <p:nvPr/>
        </p:nvCxnSpPr>
        <p:spPr>
          <a:xfrm flipH="1">
            <a:off x="8335710" y="3348341"/>
            <a:ext cx="1421637" cy="19418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156492" y="5270912"/>
            <a:ext cx="2173340" cy="692380"/>
            <a:chOff x="4375150" y="4593467"/>
            <a:chExt cx="2130919" cy="678866"/>
          </a:xfrm>
        </p:grpSpPr>
        <p:sp>
          <p:nvSpPr>
            <p:cNvPr id="11" name="Cube 10"/>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12" name="Can 11"/>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0" name="Double Brace 9"/>
          <p:cNvSpPr/>
          <p:nvPr/>
        </p:nvSpPr>
        <p:spPr>
          <a:xfrm>
            <a:off x="9375013" y="4319274"/>
            <a:ext cx="1987650" cy="576020"/>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18" b="1">
                <a:latin typeface="+mj-lt"/>
              </a:rPr>
              <a:t>register | ordersrvc,10.1.2.3:6060</a:t>
            </a:r>
          </a:p>
          <a:p>
            <a:pPr algn="ctr"/>
            <a:r>
              <a:rPr lang="en-US" sz="918" b="1">
                <a:latin typeface="+mj-lt"/>
              </a:rPr>
              <a:t>send-heartbeat</a:t>
            </a:r>
          </a:p>
          <a:p>
            <a:pPr algn="ctr"/>
            <a:r>
              <a:rPr lang="en-US" sz="918" b="1">
                <a:latin typeface="+mj-lt"/>
              </a:rPr>
              <a:t>un-register</a:t>
            </a:r>
          </a:p>
          <a:p>
            <a:pPr algn="ctr"/>
            <a:endParaRPr lang="en-US" sz="918" b="1">
              <a:latin typeface="+mj-lt"/>
            </a:endParaRPr>
          </a:p>
        </p:txBody>
      </p:sp>
      <p:sp>
        <p:nvSpPr>
          <p:cNvPr id="18" name="Double Bracket 17"/>
          <p:cNvSpPr/>
          <p:nvPr/>
        </p:nvSpPr>
        <p:spPr>
          <a:xfrm>
            <a:off x="5146293" y="2110231"/>
            <a:ext cx="1124300" cy="340727"/>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20" b="1">
                <a:latin typeface="+mj-lt"/>
              </a:rPr>
              <a:t>/</a:t>
            </a:r>
            <a:r>
              <a:rPr lang="en-US" sz="1020" b="1" err="1">
                <a:latin typeface="+mj-lt"/>
              </a:rPr>
              <a:t>ordersrvc</a:t>
            </a:r>
            <a:endParaRPr lang="en-US" sz="1020" b="1">
              <a:latin typeface="+mj-lt"/>
            </a:endParaRPr>
          </a:p>
          <a:p>
            <a:pPr algn="ctr"/>
            <a:r>
              <a:rPr lang="en-US" sz="1020" b="1">
                <a:latin typeface="+mj-lt"/>
              </a:rPr>
              <a:t>10.1.2.3:6060</a:t>
            </a:r>
          </a:p>
        </p:txBody>
      </p:sp>
      <p:sp>
        <p:nvSpPr>
          <p:cNvPr id="13" name="Cube 12"/>
          <p:cNvSpPr/>
          <p:nvPr/>
        </p:nvSpPr>
        <p:spPr bwMode="auto">
          <a:xfrm>
            <a:off x="8663004" y="2723635"/>
            <a:ext cx="2385640" cy="552083"/>
          </a:xfrm>
          <a:prstGeom prst="cub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mj-lt"/>
                <a:ea typeface="Segoe UI" pitchFamily="34" charset="0"/>
                <a:cs typeface="Segoe UI" pitchFamily="34" charset="0"/>
              </a:rPr>
              <a:t>3</a:t>
            </a:r>
            <a:r>
              <a:rPr lang="en-US" sz="1020" baseline="30000">
                <a:gradFill>
                  <a:gsLst>
                    <a:gs pos="0">
                      <a:srgbClr val="FFFFFF"/>
                    </a:gs>
                    <a:gs pos="100000">
                      <a:srgbClr val="FFFFFF"/>
                    </a:gs>
                  </a:gsLst>
                  <a:lin ang="5400000" scaled="0"/>
                </a:gradFill>
                <a:latin typeface="+mj-lt"/>
                <a:ea typeface="Segoe UI" pitchFamily="34" charset="0"/>
                <a:cs typeface="Segoe UI" pitchFamily="34" charset="0"/>
              </a:rPr>
              <a:t>rd</a:t>
            </a:r>
            <a:r>
              <a:rPr lang="en-US" sz="1020">
                <a:gradFill>
                  <a:gsLst>
                    <a:gs pos="0">
                      <a:srgbClr val="FFFFFF"/>
                    </a:gs>
                    <a:gs pos="100000">
                      <a:srgbClr val="FFFFFF"/>
                    </a:gs>
                  </a:gsLst>
                  <a:lin ang="5400000" scaled="0"/>
                </a:gradFill>
                <a:latin typeface="+mj-lt"/>
                <a:ea typeface="Segoe UI" pitchFamily="34" charset="0"/>
                <a:cs typeface="Segoe UI" pitchFamily="34" charset="0"/>
              </a:rPr>
              <a:t> Party Registrar</a:t>
            </a:r>
          </a:p>
        </p:txBody>
      </p:sp>
      <p:cxnSp>
        <p:nvCxnSpPr>
          <p:cNvPr id="14" name="Straight Arrow Connector 13"/>
          <p:cNvCxnSpPr/>
          <p:nvPr/>
        </p:nvCxnSpPr>
        <p:spPr>
          <a:xfrm flipH="1">
            <a:off x="6814092" y="3095581"/>
            <a:ext cx="176301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Double Brace 14"/>
          <p:cNvSpPr/>
          <p:nvPr/>
        </p:nvSpPr>
        <p:spPr>
          <a:xfrm>
            <a:off x="6956730" y="2723635"/>
            <a:ext cx="1620375" cy="250946"/>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18" b="1">
              <a:latin typeface="+mj-lt"/>
            </a:endParaRPr>
          </a:p>
          <a:p>
            <a:pPr algn="ctr"/>
            <a:r>
              <a:rPr lang="en-US" sz="918" b="1">
                <a:latin typeface="+mj-lt"/>
              </a:rPr>
              <a:t>monitoring + health checks </a:t>
            </a:r>
          </a:p>
          <a:p>
            <a:pPr algn="ctr"/>
            <a:endParaRPr lang="en-US" sz="918" b="1">
              <a:latin typeface="+mj-lt"/>
            </a:endParaRPr>
          </a:p>
        </p:txBody>
      </p:sp>
    </p:spTree>
    <p:extLst>
      <p:ext uri="{BB962C8B-B14F-4D97-AF65-F5344CB8AC3E}">
        <p14:creationId xmlns:p14="http://schemas.microsoft.com/office/powerpoint/2010/main" val="1256973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Deployment Patterns</a:t>
            </a:r>
          </a:p>
        </p:txBody>
      </p:sp>
      <p:sp>
        <p:nvSpPr>
          <p:cNvPr id="4" name="Text Placeholder 3"/>
          <p:cNvSpPr>
            <a:spLocks noGrp="1"/>
          </p:cNvSpPr>
          <p:nvPr>
            <p:ph type="body" sz="quarter" idx="10"/>
          </p:nvPr>
        </p:nvSpPr>
        <p:spPr>
          <a:xfrm>
            <a:off x="304909" y="1630169"/>
            <a:ext cx="12131565" cy="4401205"/>
          </a:xfrm>
        </p:spPr>
        <p:txBody>
          <a:bodyPr/>
          <a:lstStyle/>
          <a:p>
            <a:r>
              <a:rPr lang="en-US" dirty="0"/>
              <a:t>When Deploying Microservices one must consider following:</a:t>
            </a:r>
          </a:p>
          <a:p>
            <a:pPr lvl="1">
              <a:buFont typeface="Arial" charset="0"/>
              <a:buChar char="•"/>
            </a:pPr>
            <a:r>
              <a:rPr lang="en-US" sz="3200" dirty="0"/>
              <a:t>Each service is independently scalable and deployable </a:t>
            </a:r>
          </a:p>
          <a:p>
            <a:pPr lvl="1">
              <a:buFont typeface="Arial" charset="0"/>
              <a:buChar char="•"/>
            </a:pPr>
            <a:r>
              <a:rPr lang="en-US" sz="3200" dirty="0"/>
              <a:t>Deployment should be automated, fast and reliable</a:t>
            </a:r>
          </a:p>
          <a:p>
            <a:pPr lvl="1">
              <a:buFont typeface="Arial" charset="0"/>
              <a:buChar char="•"/>
            </a:pPr>
            <a:r>
              <a:rPr lang="en-US" sz="3200" dirty="0"/>
              <a:t>Service usage of resources (CPU, memory etc.) should be configurable </a:t>
            </a:r>
          </a:p>
          <a:p>
            <a:pPr lvl="1">
              <a:buFont typeface="Arial" charset="0"/>
              <a:buChar char="•"/>
            </a:pPr>
            <a:r>
              <a:rPr lang="en-US" sz="3200" dirty="0"/>
              <a:t>Scale out by running multiple instances per service </a:t>
            </a:r>
          </a:p>
          <a:p>
            <a:pPr marL="0" lvl="0" indent="0">
              <a:buNone/>
            </a:pPr>
            <a:endParaRPr lang="en-US" dirty="0"/>
          </a:p>
        </p:txBody>
      </p:sp>
    </p:spTree>
    <p:extLst>
      <p:ext uri="{BB962C8B-B14F-4D97-AF65-F5344CB8AC3E}">
        <p14:creationId xmlns:p14="http://schemas.microsoft.com/office/powerpoint/2010/main" val="1173320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a:t>
            </a:r>
          </a:p>
        </p:txBody>
      </p:sp>
      <p:sp>
        <p:nvSpPr>
          <p:cNvPr id="4" name="Text Placeholder 3"/>
          <p:cNvSpPr>
            <a:spLocks noGrp="1"/>
          </p:cNvSpPr>
          <p:nvPr>
            <p:ph type="body" sz="quarter" idx="10"/>
          </p:nvPr>
        </p:nvSpPr>
        <p:spPr>
          <a:xfrm>
            <a:off x="304909" y="1630169"/>
            <a:ext cx="10787633" cy="1791260"/>
          </a:xfrm>
        </p:spPr>
        <p:txBody>
          <a:bodyPr/>
          <a:lstStyle/>
          <a:p>
            <a:pPr lvl="0"/>
            <a:r>
              <a:rPr lang="en-US"/>
              <a:t>Build any app in any language using any stack(OS)</a:t>
            </a:r>
          </a:p>
          <a:p>
            <a:pPr marL="0" lvl="0" indent="0">
              <a:buNone/>
            </a:pPr>
            <a:endParaRPr lang="en-US"/>
          </a:p>
        </p:txBody>
      </p:sp>
    </p:spTree>
    <p:extLst>
      <p:ext uri="{BB962C8B-B14F-4D97-AF65-F5344CB8AC3E}">
        <p14:creationId xmlns:p14="http://schemas.microsoft.com/office/powerpoint/2010/main" val="1871621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Multiple Service Instances Per Host </a:t>
            </a:r>
          </a:p>
        </p:txBody>
      </p:sp>
      <p:sp>
        <p:nvSpPr>
          <p:cNvPr id="4" name="Text Placeholder 3"/>
          <p:cNvSpPr>
            <a:spLocks noGrp="1"/>
          </p:cNvSpPr>
          <p:nvPr>
            <p:ph type="body" sz="quarter" idx="10"/>
          </p:nvPr>
        </p:nvSpPr>
        <p:spPr>
          <a:xfrm>
            <a:off x="-46250" y="1932280"/>
            <a:ext cx="5603101" cy="5521512"/>
          </a:xfrm>
        </p:spPr>
        <p:txBody>
          <a:bodyPr/>
          <a:lstStyle/>
          <a:p>
            <a:r>
              <a:rPr lang="en-US" sz="3200"/>
              <a:t>Service instances share same </a:t>
            </a:r>
            <a:r>
              <a:rPr lang="en-US" sz="3200" err="1"/>
              <a:t>vm</a:t>
            </a:r>
            <a:r>
              <a:rPr lang="en-US" sz="3200"/>
              <a:t> (CPU/memory etc.)</a:t>
            </a:r>
          </a:p>
          <a:p>
            <a:r>
              <a:rPr lang="en-US" sz="3200"/>
              <a:t>Hard to achieve isolation unless every service instance run in a separate process</a:t>
            </a:r>
          </a:p>
          <a:p>
            <a:r>
              <a:rPr lang="en-US" sz="3200"/>
              <a:t>Closer to traditional hosting models which means less learning curve for operations</a:t>
            </a:r>
          </a:p>
          <a:p>
            <a:r>
              <a:rPr lang="en-US" sz="3200"/>
              <a:t>Host machines are treated as pets</a:t>
            </a:r>
          </a:p>
          <a:p>
            <a:pPr marL="0" lvl="0" indent="0">
              <a:buNone/>
            </a:pPr>
            <a:endParaRPr lang="en-US"/>
          </a:p>
        </p:txBody>
      </p:sp>
      <p:grpSp>
        <p:nvGrpSpPr>
          <p:cNvPr id="3" name="Group 2"/>
          <p:cNvGrpSpPr/>
          <p:nvPr/>
        </p:nvGrpSpPr>
        <p:grpSpPr>
          <a:xfrm>
            <a:off x="5556852" y="2428974"/>
            <a:ext cx="6607351" cy="3126332"/>
            <a:chOff x="5439506" y="2057399"/>
            <a:chExt cx="6607351" cy="3126332"/>
          </a:xfrm>
        </p:grpSpPr>
        <p:sp>
          <p:nvSpPr>
            <p:cNvPr id="15" name="Rectangle 14"/>
            <p:cNvSpPr/>
            <p:nvPr/>
          </p:nvSpPr>
          <p:spPr bwMode="auto">
            <a:xfrm>
              <a:off x="5439506"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Bevel 15"/>
            <p:cNvSpPr/>
            <p:nvPr/>
          </p:nvSpPr>
          <p:spPr bwMode="auto">
            <a:xfrm>
              <a:off x="5779474"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7" name="Bevel 16"/>
            <p:cNvSpPr/>
            <p:nvPr/>
          </p:nvSpPr>
          <p:spPr bwMode="auto">
            <a:xfrm>
              <a:off x="5779474"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 name="Rectangle 17"/>
            <p:cNvSpPr/>
            <p:nvPr/>
          </p:nvSpPr>
          <p:spPr bwMode="auto">
            <a:xfrm>
              <a:off x="5439506"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19" name="Rectangle 18"/>
            <p:cNvSpPr/>
            <p:nvPr/>
          </p:nvSpPr>
          <p:spPr bwMode="auto">
            <a:xfrm>
              <a:off x="7811197"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Bevel 19"/>
            <p:cNvSpPr/>
            <p:nvPr/>
          </p:nvSpPr>
          <p:spPr bwMode="auto">
            <a:xfrm>
              <a:off x="8151165"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1" name="Bevel 20"/>
            <p:cNvSpPr/>
            <p:nvPr/>
          </p:nvSpPr>
          <p:spPr bwMode="auto">
            <a:xfrm>
              <a:off x="8151165"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2" name="Rectangle 21"/>
            <p:cNvSpPr/>
            <p:nvPr/>
          </p:nvSpPr>
          <p:spPr bwMode="auto">
            <a:xfrm>
              <a:off x="7811197"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23" name="Rectangle 22"/>
            <p:cNvSpPr/>
            <p:nvPr/>
          </p:nvSpPr>
          <p:spPr bwMode="auto">
            <a:xfrm>
              <a:off x="10182888"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Bevel 23"/>
            <p:cNvSpPr/>
            <p:nvPr/>
          </p:nvSpPr>
          <p:spPr bwMode="auto">
            <a:xfrm>
              <a:off x="10522856"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5" name="Bevel 24"/>
            <p:cNvSpPr/>
            <p:nvPr/>
          </p:nvSpPr>
          <p:spPr bwMode="auto">
            <a:xfrm>
              <a:off x="10522856"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6" name="Rectangle 25"/>
            <p:cNvSpPr/>
            <p:nvPr/>
          </p:nvSpPr>
          <p:spPr bwMode="auto">
            <a:xfrm>
              <a:off x="10182888"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grpSp>
    </p:spTree>
    <p:extLst>
      <p:ext uri="{BB962C8B-B14F-4D97-AF65-F5344CB8AC3E}">
        <p14:creationId xmlns:p14="http://schemas.microsoft.com/office/powerpoint/2010/main" val="611690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Single Service Instance Per Host</a:t>
            </a:r>
          </a:p>
        </p:txBody>
      </p:sp>
      <p:sp>
        <p:nvSpPr>
          <p:cNvPr id="4" name="Text Placeholder 3"/>
          <p:cNvSpPr>
            <a:spLocks noGrp="1"/>
          </p:cNvSpPr>
          <p:nvPr>
            <p:ph type="body" sz="quarter" idx="10"/>
          </p:nvPr>
        </p:nvSpPr>
        <p:spPr>
          <a:xfrm>
            <a:off x="33493" y="2136355"/>
            <a:ext cx="5499516" cy="4468916"/>
          </a:xfrm>
        </p:spPr>
        <p:txBody>
          <a:bodyPr/>
          <a:lstStyle/>
          <a:p>
            <a:pPr>
              <a:buFont typeface="Arial" charset="0"/>
              <a:buChar char="•"/>
            </a:pPr>
            <a:r>
              <a:rPr lang="en-US" sz="3200" dirty="0"/>
              <a:t>Service is isolated</a:t>
            </a:r>
          </a:p>
          <a:p>
            <a:pPr>
              <a:buFont typeface="Arial" charset="0"/>
              <a:buChar char="•"/>
            </a:pPr>
            <a:r>
              <a:rPr lang="en-US" sz="3200" dirty="0"/>
              <a:t>Resource usage and dependencies are contained</a:t>
            </a:r>
          </a:p>
          <a:p>
            <a:pPr>
              <a:buFont typeface="Arial" charset="0"/>
              <a:buChar char="•"/>
            </a:pPr>
            <a:r>
              <a:rPr lang="en-US" sz="3200" dirty="0"/>
              <a:t>Less cost efficient than multiple service instances per host pattern</a:t>
            </a:r>
          </a:p>
          <a:p>
            <a:pPr>
              <a:buFont typeface="Arial" charset="0"/>
              <a:buChar char="•"/>
            </a:pPr>
            <a:r>
              <a:rPr lang="en-US" sz="3200" dirty="0"/>
              <a:t>Not that common due to cost of operations and maintenance reasons </a:t>
            </a:r>
          </a:p>
        </p:txBody>
      </p:sp>
      <p:grpSp>
        <p:nvGrpSpPr>
          <p:cNvPr id="3" name="Group 2"/>
          <p:cNvGrpSpPr/>
          <p:nvPr/>
        </p:nvGrpSpPr>
        <p:grpSpPr>
          <a:xfrm>
            <a:off x="5700763" y="2253342"/>
            <a:ext cx="6607351" cy="3126332"/>
            <a:chOff x="5439506" y="2057399"/>
            <a:chExt cx="6607351" cy="3126332"/>
          </a:xfrm>
        </p:grpSpPr>
        <p:sp>
          <p:nvSpPr>
            <p:cNvPr id="5" name="Rectangle 4"/>
            <p:cNvSpPr/>
            <p:nvPr/>
          </p:nvSpPr>
          <p:spPr bwMode="auto">
            <a:xfrm>
              <a:off x="5439506"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Bevel 5"/>
            <p:cNvSpPr/>
            <p:nvPr/>
          </p:nvSpPr>
          <p:spPr bwMode="auto">
            <a:xfrm>
              <a:off x="5779474" y="3024986"/>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7" name="Rectangle 6"/>
            <p:cNvSpPr/>
            <p:nvPr/>
          </p:nvSpPr>
          <p:spPr bwMode="auto">
            <a:xfrm>
              <a:off x="5439506"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8" name="Rectangle 7"/>
            <p:cNvSpPr/>
            <p:nvPr/>
          </p:nvSpPr>
          <p:spPr bwMode="auto">
            <a:xfrm>
              <a:off x="7811197"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Bevel 8"/>
            <p:cNvSpPr/>
            <p:nvPr/>
          </p:nvSpPr>
          <p:spPr bwMode="auto">
            <a:xfrm>
              <a:off x="8211176" y="302498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 name="Rectangle 9"/>
            <p:cNvSpPr/>
            <p:nvPr/>
          </p:nvSpPr>
          <p:spPr bwMode="auto">
            <a:xfrm>
              <a:off x="7811197"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11" name="Rectangle 10"/>
            <p:cNvSpPr/>
            <p:nvPr/>
          </p:nvSpPr>
          <p:spPr bwMode="auto">
            <a:xfrm>
              <a:off x="10182888"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Bevel 11"/>
            <p:cNvSpPr/>
            <p:nvPr/>
          </p:nvSpPr>
          <p:spPr bwMode="auto">
            <a:xfrm>
              <a:off x="10524670" y="3024984"/>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3" name="Rectangle 12"/>
            <p:cNvSpPr/>
            <p:nvPr/>
          </p:nvSpPr>
          <p:spPr bwMode="auto">
            <a:xfrm>
              <a:off x="10182888"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grpSp>
    </p:spTree>
    <p:extLst>
      <p:ext uri="{BB962C8B-B14F-4D97-AF65-F5344CB8AC3E}">
        <p14:creationId xmlns:p14="http://schemas.microsoft.com/office/powerpoint/2010/main" val="286655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Instance Per VM</a:t>
            </a:r>
          </a:p>
        </p:txBody>
      </p:sp>
      <p:sp>
        <p:nvSpPr>
          <p:cNvPr id="4" name="Text Placeholder 3"/>
          <p:cNvSpPr>
            <a:spLocks noGrp="1"/>
          </p:cNvSpPr>
          <p:nvPr>
            <p:ph type="body" sz="quarter" idx="10"/>
          </p:nvPr>
        </p:nvSpPr>
        <p:spPr>
          <a:xfrm>
            <a:off x="0" y="1368912"/>
            <a:ext cx="5666532" cy="4493538"/>
          </a:xfrm>
        </p:spPr>
        <p:txBody>
          <a:bodyPr/>
          <a:lstStyle/>
          <a:p>
            <a:pPr>
              <a:buFont typeface="Arial" charset="0"/>
              <a:buChar char="•"/>
            </a:pPr>
            <a:r>
              <a:rPr lang="en-US" sz="2800"/>
              <a:t>Services are deployed as VM Images</a:t>
            </a:r>
          </a:p>
          <a:p>
            <a:pPr>
              <a:buFont typeface="Arial" charset="0"/>
              <a:buChar char="•"/>
            </a:pPr>
            <a:r>
              <a:rPr lang="en-US" sz="2800"/>
              <a:t>High degree of isolation for service instances as they run on a VM</a:t>
            </a:r>
          </a:p>
          <a:p>
            <a:pPr>
              <a:buFont typeface="Arial" charset="0"/>
              <a:buChar char="•"/>
            </a:pPr>
            <a:r>
              <a:rPr lang="en-US" sz="2800"/>
              <a:t>VM allows for CPU and other resource limitations </a:t>
            </a:r>
          </a:p>
          <a:p>
            <a:pPr>
              <a:buFont typeface="Arial" charset="0"/>
              <a:buChar char="•"/>
            </a:pPr>
            <a:r>
              <a:rPr lang="en-US" sz="2800"/>
              <a:t>Services can use VM based optimizations for faster execution </a:t>
            </a:r>
          </a:p>
          <a:p>
            <a:pPr>
              <a:buFont typeface="Arial" charset="0"/>
              <a:buChar char="•"/>
            </a:pPr>
            <a:r>
              <a:rPr lang="en-US" sz="2800"/>
              <a:t>VM takes more time to start/stop compare to containers </a:t>
            </a:r>
          </a:p>
          <a:p>
            <a:pPr>
              <a:buFont typeface="Arial" charset="0"/>
              <a:buChar char="•"/>
            </a:pPr>
            <a:r>
              <a:rPr lang="en-US" sz="2800"/>
              <a:t>VM takes more storage space than containers </a:t>
            </a:r>
          </a:p>
        </p:txBody>
      </p:sp>
      <p:grpSp>
        <p:nvGrpSpPr>
          <p:cNvPr id="14" name="Group 13"/>
          <p:cNvGrpSpPr/>
          <p:nvPr/>
        </p:nvGrpSpPr>
        <p:grpSpPr>
          <a:xfrm>
            <a:off x="5813070" y="2125421"/>
            <a:ext cx="6495047" cy="3904145"/>
            <a:chOff x="5551808" y="1668217"/>
            <a:chExt cx="6495047" cy="3904145"/>
          </a:xfrm>
        </p:grpSpPr>
        <p:sp>
          <p:nvSpPr>
            <p:cNvPr id="15" name="Rectangle 14"/>
            <p:cNvSpPr/>
            <p:nvPr/>
          </p:nvSpPr>
          <p:spPr bwMode="auto">
            <a:xfrm>
              <a:off x="5783103" y="3474694"/>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783103" y="1869831"/>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551808" y="1689893"/>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Bevel 17"/>
            <p:cNvSpPr/>
            <p:nvPr/>
          </p:nvSpPr>
          <p:spPr bwMode="auto">
            <a:xfrm>
              <a:off x="5929641" y="2156332"/>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#1</a:t>
              </a:r>
            </a:p>
          </p:txBody>
        </p:sp>
        <p:sp>
          <p:nvSpPr>
            <p:cNvPr id="19" name="Rectangle 18"/>
            <p:cNvSpPr/>
            <p:nvPr/>
          </p:nvSpPr>
          <p:spPr bwMode="auto">
            <a:xfrm>
              <a:off x="5551808" y="5079993"/>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20" name="Bevel 19"/>
            <p:cNvSpPr/>
            <p:nvPr/>
          </p:nvSpPr>
          <p:spPr bwMode="auto">
            <a:xfrm>
              <a:off x="5929641" y="377817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5783103" y="3024555"/>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5783103" y="4629418"/>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098642" y="3474694"/>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098642" y="1869831"/>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7867347" y="1689893"/>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Bevel 25"/>
            <p:cNvSpPr/>
            <p:nvPr/>
          </p:nvSpPr>
          <p:spPr bwMode="auto">
            <a:xfrm>
              <a:off x="8245180" y="2156332"/>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#3</a:t>
              </a:r>
            </a:p>
          </p:txBody>
        </p:sp>
        <p:sp>
          <p:nvSpPr>
            <p:cNvPr id="27" name="Rectangle 26"/>
            <p:cNvSpPr/>
            <p:nvPr/>
          </p:nvSpPr>
          <p:spPr bwMode="auto">
            <a:xfrm>
              <a:off x="7867347" y="5079993"/>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28" name="Bevel 27"/>
            <p:cNvSpPr/>
            <p:nvPr/>
          </p:nvSpPr>
          <p:spPr bwMode="auto">
            <a:xfrm>
              <a:off x="8245180" y="3778178"/>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#1</a:t>
              </a:r>
            </a:p>
          </p:txBody>
        </p:sp>
        <p:sp>
          <p:nvSpPr>
            <p:cNvPr id="29" name="Rectangle 28"/>
            <p:cNvSpPr/>
            <p:nvPr/>
          </p:nvSpPr>
          <p:spPr bwMode="auto">
            <a:xfrm>
              <a:off x="8098642" y="3024555"/>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8098642" y="4629418"/>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0414181" y="3453018"/>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414181" y="1848155"/>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0182886" y="1668217"/>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Bevel 33"/>
            <p:cNvSpPr/>
            <p:nvPr/>
          </p:nvSpPr>
          <p:spPr bwMode="auto">
            <a:xfrm>
              <a:off x="10560719" y="2134656"/>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#2</a:t>
              </a:r>
            </a:p>
          </p:txBody>
        </p:sp>
        <p:sp>
          <p:nvSpPr>
            <p:cNvPr id="35" name="Rectangle 34"/>
            <p:cNvSpPr/>
            <p:nvPr/>
          </p:nvSpPr>
          <p:spPr bwMode="auto">
            <a:xfrm>
              <a:off x="10182886" y="5058317"/>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36" name="Bevel 35"/>
            <p:cNvSpPr/>
            <p:nvPr/>
          </p:nvSpPr>
          <p:spPr bwMode="auto">
            <a:xfrm>
              <a:off x="10560719" y="3756502"/>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0414181" y="3002879"/>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0414181" y="4607742"/>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434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Instance Per Container</a:t>
            </a:r>
          </a:p>
        </p:txBody>
      </p:sp>
      <p:sp>
        <p:nvSpPr>
          <p:cNvPr id="4" name="Text Placeholder 3"/>
          <p:cNvSpPr>
            <a:spLocks noGrp="1"/>
          </p:cNvSpPr>
          <p:nvPr>
            <p:ph type="body" sz="quarter" idx="10"/>
          </p:nvPr>
        </p:nvSpPr>
        <p:spPr>
          <a:xfrm>
            <a:off x="130628" y="1570067"/>
            <a:ext cx="5666532" cy="5355312"/>
          </a:xfrm>
        </p:spPr>
        <p:txBody>
          <a:bodyPr/>
          <a:lstStyle/>
          <a:p>
            <a:r>
              <a:rPr lang="en-US" sz="2800" dirty="0"/>
              <a:t>Services are deployed as Container Image</a:t>
            </a:r>
          </a:p>
          <a:p>
            <a:r>
              <a:rPr lang="en-US" sz="2800" dirty="0"/>
              <a:t>Containers are magnitude faster than VMs </a:t>
            </a:r>
          </a:p>
          <a:p>
            <a:r>
              <a:rPr lang="en-US" sz="2800" dirty="0"/>
              <a:t> Allow higher degree of scalability in comparison to VMs</a:t>
            </a:r>
          </a:p>
          <a:p>
            <a:r>
              <a:rPr lang="en-US" sz="2800" dirty="0"/>
              <a:t> Single VM multiple containers provide cost savings </a:t>
            </a:r>
          </a:p>
          <a:p>
            <a:r>
              <a:rPr lang="en-US" sz="2800" dirty="0"/>
              <a:t>Containers use less storage and memory than VMs  </a:t>
            </a:r>
          </a:p>
          <a:p>
            <a:r>
              <a:rPr lang="en-US" sz="2800" dirty="0"/>
              <a:t>Containers are state-less by default </a:t>
            </a:r>
          </a:p>
          <a:p>
            <a:pPr marL="0" indent="0">
              <a:buNone/>
            </a:pPr>
            <a:endParaRPr lang="en-US" sz="2800" dirty="0"/>
          </a:p>
        </p:txBody>
      </p:sp>
      <p:grpSp>
        <p:nvGrpSpPr>
          <p:cNvPr id="39" name="Group 38"/>
          <p:cNvGrpSpPr/>
          <p:nvPr/>
        </p:nvGrpSpPr>
        <p:grpSpPr>
          <a:xfrm>
            <a:off x="6560237" y="2350147"/>
            <a:ext cx="5408023" cy="3491227"/>
            <a:chOff x="5778977" y="1680676"/>
            <a:chExt cx="5408023" cy="3491227"/>
          </a:xfrm>
        </p:grpSpPr>
        <p:sp>
          <p:nvSpPr>
            <p:cNvPr id="40" name="Rectangle 39"/>
            <p:cNvSpPr/>
            <p:nvPr/>
          </p:nvSpPr>
          <p:spPr bwMode="auto">
            <a:xfrm>
              <a:off x="8702147" y="3239993"/>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40"/>
            <p:cNvSpPr/>
            <p:nvPr/>
          </p:nvSpPr>
          <p:spPr bwMode="auto">
            <a:xfrm>
              <a:off x="5783101" y="3239993"/>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Rectangle 41"/>
            <p:cNvSpPr/>
            <p:nvPr/>
          </p:nvSpPr>
          <p:spPr bwMode="auto">
            <a:xfrm>
              <a:off x="5783101" y="1888944"/>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3" name="Rectangle 42"/>
            <p:cNvSpPr/>
            <p:nvPr/>
          </p:nvSpPr>
          <p:spPr bwMode="auto">
            <a:xfrm>
              <a:off x="5778978" y="1680676"/>
              <a:ext cx="2488975" cy="2985110"/>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4" name="Group 43"/>
            <p:cNvGrpSpPr/>
            <p:nvPr/>
          </p:nvGrpSpPr>
          <p:grpSpPr>
            <a:xfrm>
              <a:off x="5840260" y="1943742"/>
              <a:ext cx="1158417" cy="741278"/>
              <a:chOff x="6521657" y="289191"/>
              <a:chExt cx="937110" cy="834057"/>
            </a:xfrm>
          </p:grpSpPr>
          <p:sp>
            <p:nvSpPr>
              <p:cNvPr id="74" name="Rectangle 73"/>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Bevel 74"/>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5" name="Rectangle 44"/>
            <p:cNvSpPr/>
            <p:nvPr/>
          </p:nvSpPr>
          <p:spPr bwMode="auto">
            <a:xfrm>
              <a:off x="5778977" y="4679534"/>
              <a:ext cx="2488975"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latin typeface="+mj-lt"/>
                  <a:ea typeface="Segoe UI" pitchFamily="34" charset="0"/>
                  <a:cs typeface="Segoe UI" pitchFamily="34" charset="0"/>
                </a:rPr>
                <a:t>Physical Host</a:t>
              </a:r>
            </a:p>
          </p:txBody>
        </p:sp>
        <p:sp>
          <p:nvSpPr>
            <p:cNvPr id="46" name="Rectangle 45"/>
            <p:cNvSpPr/>
            <p:nvPr/>
          </p:nvSpPr>
          <p:spPr bwMode="auto">
            <a:xfrm>
              <a:off x="5783101" y="2836985"/>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7" name="Group 46"/>
            <p:cNvGrpSpPr/>
            <p:nvPr/>
          </p:nvGrpSpPr>
          <p:grpSpPr>
            <a:xfrm>
              <a:off x="7054107" y="1943742"/>
              <a:ext cx="1158417" cy="741278"/>
              <a:chOff x="6521657" y="289191"/>
              <a:chExt cx="937110" cy="834057"/>
            </a:xfrm>
          </p:grpSpPr>
          <p:sp>
            <p:nvSpPr>
              <p:cNvPr id="72" name="Rectangle 71"/>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Bevel 72"/>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8" name="Group 47"/>
            <p:cNvGrpSpPr/>
            <p:nvPr/>
          </p:nvGrpSpPr>
          <p:grpSpPr>
            <a:xfrm>
              <a:off x="5840260" y="3294791"/>
              <a:ext cx="1158417" cy="741278"/>
              <a:chOff x="6521657" y="289191"/>
              <a:chExt cx="937110" cy="834057"/>
            </a:xfrm>
          </p:grpSpPr>
          <p:sp>
            <p:nvSpPr>
              <p:cNvPr id="70" name="Rectangle 69"/>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Bevel 70"/>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9" name="Rectangle 48"/>
            <p:cNvSpPr/>
            <p:nvPr/>
          </p:nvSpPr>
          <p:spPr bwMode="auto">
            <a:xfrm>
              <a:off x="5783101" y="4188034"/>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0" name="Group 49"/>
            <p:cNvGrpSpPr/>
            <p:nvPr/>
          </p:nvGrpSpPr>
          <p:grpSpPr>
            <a:xfrm>
              <a:off x="7054107" y="3294791"/>
              <a:ext cx="1158417" cy="741278"/>
              <a:chOff x="6521657" y="289191"/>
              <a:chExt cx="937110" cy="834057"/>
            </a:xfrm>
          </p:grpSpPr>
          <p:sp>
            <p:nvSpPr>
              <p:cNvPr id="68" name="Rectangle 67"/>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Bevel 68"/>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1" name="Rectangle 50"/>
            <p:cNvSpPr/>
            <p:nvPr/>
          </p:nvSpPr>
          <p:spPr bwMode="auto">
            <a:xfrm>
              <a:off x="8702147" y="1888944"/>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Rectangle 51"/>
            <p:cNvSpPr/>
            <p:nvPr/>
          </p:nvSpPr>
          <p:spPr bwMode="auto">
            <a:xfrm>
              <a:off x="8698024" y="1680676"/>
              <a:ext cx="2488975" cy="2985110"/>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3" name="Group 52"/>
            <p:cNvGrpSpPr/>
            <p:nvPr/>
          </p:nvGrpSpPr>
          <p:grpSpPr>
            <a:xfrm>
              <a:off x="8759306" y="1943742"/>
              <a:ext cx="1158417" cy="741278"/>
              <a:chOff x="6521657" y="289191"/>
              <a:chExt cx="937110" cy="834057"/>
            </a:xfrm>
          </p:grpSpPr>
          <p:sp>
            <p:nvSpPr>
              <p:cNvPr id="66" name="Rectangle 65"/>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Bevel 66"/>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4" name="Rectangle 53"/>
            <p:cNvSpPr/>
            <p:nvPr/>
          </p:nvSpPr>
          <p:spPr bwMode="auto">
            <a:xfrm>
              <a:off x="8698023" y="4679534"/>
              <a:ext cx="2488975"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latin typeface="+mj-lt"/>
                  <a:ea typeface="Segoe UI" pitchFamily="34" charset="0"/>
                  <a:cs typeface="Segoe UI" pitchFamily="34" charset="0"/>
                </a:rPr>
                <a:t>Physical Host</a:t>
              </a:r>
            </a:p>
          </p:txBody>
        </p:sp>
        <p:sp>
          <p:nvSpPr>
            <p:cNvPr id="55" name="Rectangle 54"/>
            <p:cNvSpPr/>
            <p:nvPr/>
          </p:nvSpPr>
          <p:spPr bwMode="auto">
            <a:xfrm>
              <a:off x="8702147" y="2836985"/>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6" name="Group 55"/>
            <p:cNvGrpSpPr/>
            <p:nvPr/>
          </p:nvGrpSpPr>
          <p:grpSpPr>
            <a:xfrm>
              <a:off x="9973153" y="1943742"/>
              <a:ext cx="1158417" cy="741278"/>
              <a:chOff x="6521657" y="289191"/>
              <a:chExt cx="937110" cy="834057"/>
            </a:xfrm>
          </p:grpSpPr>
          <p:sp>
            <p:nvSpPr>
              <p:cNvPr id="64" name="Rectangle 63"/>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Bevel 64"/>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7" name="Group 56"/>
            <p:cNvGrpSpPr/>
            <p:nvPr/>
          </p:nvGrpSpPr>
          <p:grpSpPr>
            <a:xfrm>
              <a:off x="8759306" y="3294791"/>
              <a:ext cx="1158417" cy="741278"/>
              <a:chOff x="6521657" y="289191"/>
              <a:chExt cx="937110" cy="834057"/>
            </a:xfrm>
          </p:grpSpPr>
          <p:sp>
            <p:nvSpPr>
              <p:cNvPr id="62" name="Rectangle 61"/>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Bevel 62"/>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8" name="Rectangle 57"/>
            <p:cNvSpPr/>
            <p:nvPr/>
          </p:nvSpPr>
          <p:spPr bwMode="auto">
            <a:xfrm>
              <a:off x="8702147" y="4188034"/>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9" name="Group 58"/>
            <p:cNvGrpSpPr/>
            <p:nvPr/>
          </p:nvGrpSpPr>
          <p:grpSpPr>
            <a:xfrm>
              <a:off x="9973153" y="3294791"/>
              <a:ext cx="1158417" cy="741278"/>
              <a:chOff x="6521657" y="289191"/>
              <a:chExt cx="937110" cy="834057"/>
            </a:xfrm>
          </p:grpSpPr>
          <p:sp>
            <p:nvSpPr>
              <p:cNvPr id="60" name="Rectangle 59"/>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Bevel 60"/>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948117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 Design Patterns Relationship</a:t>
            </a:r>
          </a:p>
        </p:txBody>
      </p:sp>
      <p:pic>
        <p:nvPicPr>
          <p:cNvPr id="76" name="Picture 75" descr="Microservices design pattern&#10;">
            <a:extLst>
              <a:ext uri="{FF2B5EF4-FFF2-40B4-BE49-F238E27FC236}">
                <a16:creationId xmlns:a16="http://schemas.microsoft.com/office/drawing/2014/main" id="{A86C238F-7493-4A4A-ACCF-766E86210657}"/>
              </a:ext>
            </a:extLst>
          </p:cNvPr>
          <p:cNvPicPr>
            <a:picLocks noChangeAspect="1"/>
          </p:cNvPicPr>
          <p:nvPr/>
        </p:nvPicPr>
        <p:blipFill>
          <a:blip r:embed="rId3"/>
          <a:stretch>
            <a:fillRect/>
          </a:stretch>
        </p:blipFill>
        <p:spPr>
          <a:xfrm>
            <a:off x="2243814" y="1212849"/>
            <a:ext cx="7948845" cy="5590661"/>
          </a:xfrm>
          <a:prstGeom prst="rect">
            <a:avLst/>
          </a:prstGeom>
        </p:spPr>
      </p:pic>
    </p:spTree>
    <p:extLst>
      <p:ext uri="{BB962C8B-B14F-4D97-AF65-F5344CB8AC3E}">
        <p14:creationId xmlns:p14="http://schemas.microsoft.com/office/powerpoint/2010/main" val="111157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0574" y="2033911"/>
            <a:ext cx="9456014" cy="917575"/>
          </a:xfrm>
        </p:spPr>
        <p:txBody>
          <a:bodyPr/>
          <a:lstStyle/>
          <a:p>
            <a:pPr algn="ctr"/>
            <a:r>
              <a:rPr lang="en-US" sz="6600" dirty="0"/>
              <a:t>Microservices </a:t>
            </a:r>
            <a:br>
              <a:rPr lang="en-US" sz="6600" dirty="0"/>
            </a:br>
            <a:r>
              <a:rPr lang="en-US" sz="6600" dirty="0"/>
              <a:t>Design Patterns in </a:t>
            </a:r>
            <a:br>
              <a:rPr lang="en-US" sz="6600" dirty="0"/>
            </a:br>
            <a:r>
              <a:rPr lang="en-US" sz="6600" dirty="0"/>
              <a:t>Practice</a:t>
            </a:r>
          </a:p>
        </p:txBody>
      </p:sp>
    </p:spTree>
    <p:extLst>
      <p:ext uri="{BB962C8B-B14F-4D97-AF65-F5344CB8AC3E}">
        <p14:creationId xmlns:p14="http://schemas.microsoft.com/office/powerpoint/2010/main" val="10387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p:cNvSpPr/>
          <p:nvPr/>
        </p:nvSpPr>
        <p:spPr>
          <a:xfrm>
            <a:off x="882" y="209803"/>
            <a:ext cx="6105219" cy="584775"/>
          </a:xfrm>
          <a:prstGeom prst="rect">
            <a:avLst/>
          </a:prstGeom>
        </p:spPr>
        <p:txBody>
          <a:bodyPr wrap="square">
            <a:spAutoFit/>
          </a:bodyPr>
          <a:lstStyle/>
          <a:p>
            <a:pPr algn="ctr" defTabSz="932417">
              <a:defRPr/>
            </a:pPr>
            <a:r>
              <a:rPr lang="en-US" sz="3200">
                <a:solidFill>
                  <a:srgbClr val="505050"/>
                </a:solidFill>
                <a:latin typeface="+mj-lt"/>
              </a:rPr>
              <a:t>Traditional application approach</a:t>
            </a:r>
          </a:p>
        </p:txBody>
      </p:sp>
      <p:sp>
        <p:nvSpPr>
          <p:cNvPr id="9" name="Rectangle 8"/>
          <p:cNvSpPr/>
          <p:nvPr/>
        </p:nvSpPr>
        <p:spPr>
          <a:xfrm>
            <a:off x="6106101" y="196932"/>
            <a:ext cx="6578833" cy="584775"/>
          </a:xfrm>
          <a:prstGeom prst="rect">
            <a:avLst/>
          </a:prstGeom>
        </p:spPr>
        <p:txBody>
          <a:bodyPr wrap="square">
            <a:spAutoFit/>
          </a:bodyPr>
          <a:lstStyle/>
          <a:p>
            <a:pPr algn="ctr" defTabSz="932417">
              <a:defRPr/>
            </a:pPr>
            <a:r>
              <a:rPr lang="en-US" sz="3200">
                <a:solidFill>
                  <a:srgbClr val="505050"/>
                </a:solidFill>
                <a:latin typeface="+mj-lt"/>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indent="-291436" defTabSz="932417">
              <a:buFont typeface="Arial" panose="020B0604020202020204" pitchFamily="34" charset="0"/>
              <a:buChar char="•"/>
              <a:defRPr/>
            </a:pPr>
            <a:r>
              <a:rPr lang="en-US" sz="1631">
                <a:solidFill>
                  <a:srgbClr val="505050"/>
                </a:solidFill>
                <a:latin typeface="+mj-lt"/>
              </a:rPr>
              <a:t>A microservice application segregates functionality into separate smaller services.</a:t>
            </a:r>
          </a:p>
          <a:p>
            <a:pPr marL="291436" indent="-291436" defTabSz="932417">
              <a:spcBef>
                <a:spcPts val="400"/>
              </a:spcBef>
              <a:buFont typeface="Arial" panose="020B0604020202020204" pitchFamily="34" charset="0"/>
              <a:buChar char="•"/>
              <a:defRPr/>
            </a:pPr>
            <a:r>
              <a:rPr lang="en-US" sz="1631">
                <a:solidFill>
                  <a:srgbClr val="505050"/>
                </a:solidFill>
                <a:latin typeface="+mj-lt"/>
              </a:rPr>
              <a:t>Scales out by </a:t>
            </a:r>
            <a:r>
              <a:rPr lang="en-US" sz="1631" b="1">
                <a:solidFill>
                  <a:srgbClr val="505050"/>
                </a:solidFill>
                <a:latin typeface="+mj-lt"/>
              </a:rPr>
              <a:t>deploying each service independently </a:t>
            </a:r>
            <a:r>
              <a:rPr lang="en-US" sz="1631">
                <a:solidFill>
                  <a:srgbClr val="505050"/>
                </a:solidFill>
                <a:latin typeface="+mj-lt"/>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7" name="Rectangle 26"/>
          <p:cNvSpPr/>
          <p:nvPr/>
        </p:nvSpPr>
        <p:spPr>
          <a:xfrm>
            <a:off x="507237" y="995410"/>
            <a:ext cx="3525147" cy="1900392"/>
          </a:xfrm>
          <a:prstGeom prst="rect">
            <a:avLst/>
          </a:prstGeom>
        </p:spPr>
        <p:txBody>
          <a:bodyPr wrap="square">
            <a:spAutoFit/>
          </a:bodyPr>
          <a:lstStyle/>
          <a:p>
            <a:pPr marL="291436" indent="-291436" defTabSz="932417">
              <a:buFont typeface="Arial" panose="020B0604020202020204" pitchFamily="34" charset="0"/>
              <a:buChar char="•"/>
              <a:defRPr/>
            </a:pPr>
            <a:r>
              <a:rPr lang="en-US" sz="1631">
                <a:solidFill>
                  <a:srgbClr val="505050"/>
                </a:solidFill>
                <a:latin typeface="+mj-lt"/>
              </a:rPr>
              <a:t>A traditional application has most of its functionality within a few processes that are componentized with layers and libraries. </a:t>
            </a:r>
          </a:p>
          <a:p>
            <a:pPr marL="291436" indent="-291436" defTabSz="932417">
              <a:spcBef>
                <a:spcPts val="400"/>
              </a:spcBef>
              <a:buFont typeface="Arial" panose="020B0604020202020204" pitchFamily="34" charset="0"/>
              <a:buChar char="•"/>
              <a:defRPr/>
            </a:pPr>
            <a:r>
              <a:rPr lang="en-US" sz="1631">
                <a:solidFill>
                  <a:srgbClr val="505050"/>
                </a:solidFill>
                <a:latin typeface="+mj-lt"/>
              </a:rPr>
              <a:t>Scales by cloning the app on multiple servers/VMs</a:t>
            </a:r>
          </a:p>
          <a:p>
            <a:pPr marL="291436" indent="-291436" defTabSz="932417">
              <a:buFont typeface="Arial" panose="020B0604020202020204" pitchFamily="34" charset="0"/>
              <a:buChar char="•"/>
              <a:defRPr/>
            </a:pPr>
            <a:endParaRPr lang="en-US" sz="1631">
              <a:solidFill>
                <a:srgbClr val="505050"/>
              </a:solidFill>
              <a:latin typeface="+mj-l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defTabSz="932417">
              <a:defRPr/>
            </a:pPr>
            <a:r>
              <a:rPr lang="en-US" sz="1836">
                <a:solidFill>
                  <a:srgbClr val="505050"/>
                </a:solidFill>
                <a:latin typeface="+mj-lt"/>
              </a:rPr>
              <a:t>App 1</a:t>
            </a:r>
          </a:p>
        </p:txBody>
      </p:sp>
      <p:sp>
        <p:nvSpPr>
          <p:cNvPr id="37" name="Rectangle 36"/>
          <p:cNvSpPr/>
          <p:nvPr/>
        </p:nvSpPr>
        <p:spPr>
          <a:xfrm>
            <a:off x="11286294" y="951076"/>
            <a:ext cx="739305" cy="374846"/>
          </a:xfrm>
          <a:prstGeom prst="rect">
            <a:avLst/>
          </a:prstGeom>
        </p:spPr>
        <p:txBody>
          <a:bodyPr wrap="none">
            <a:spAutoFit/>
          </a:bodyPr>
          <a:lstStyle/>
          <a:p>
            <a:pPr defTabSz="932417">
              <a:defRPr/>
            </a:pPr>
            <a:r>
              <a:rPr lang="en-US" sz="1836">
                <a:solidFill>
                  <a:srgbClr val="505050"/>
                </a:solidFill>
                <a:latin typeface="+mj-lt"/>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defTabSz="932417">
                <a:defRPr/>
              </a:pPr>
              <a:r>
                <a:rPr lang="en-US" sz="1836">
                  <a:solidFill>
                    <a:srgbClr val="505050"/>
                  </a:solidFill>
                  <a:latin typeface="+mj-lt"/>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8" name="Group 77"/>
          <p:cNvGrpSpPr/>
          <p:nvPr/>
        </p:nvGrpSpPr>
        <p:grpSpPr>
          <a:xfrm>
            <a:off x="10622216" y="3052425"/>
            <a:ext cx="1331596" cy="968608"/>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b="1">
                <a:gradFill>
                  <a:gsLst>
                    <a:gs pos="5439">
                      <a:srgbClr val="F8F8F8"/>
                    </a:gs>
                    <a:gs pos="10000">
                      <a:srgbClr val="F8F8F8"/>
                    </a:gs>
                  </a:gsLst>
                  <a:lin ang="5400000" scaled="0"/>
                </a:gradFill>
                <a:latin typeface="+mj-l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730252"/>
          </a:xfrm>
        </p:spPr>
        <p:txBody>
          <a:bodyPr/>
          <a:lstStyle/>
          <a:p>
            <a:r>
              <a:rPr lang="en-US"/>
              <a:t>What are Microservices?</a:t>
            </a:r>
          </a:p>
          <a:p>
            <a:r>
              <a:rPr lang="en-US"/>
              <a:t>Microservices Patterns </a:t>
            </a:r>
          </a:p>
          <a:p>
            <a:r>
              <a:rPr lang="en-US"/>
              <a:t>Microservices Real World Case Studies </a:t>
            </a:r>
          </a:p>
          <a:p>
            <a:r>
              <a:rPr lang="en-US"/>
              <a:t>Microsoft Platform and Microservices</a:t>
            </a:r>
          </a:p>
          <a:p>
            <a:r>
              <a:rPr lang="en-US"/>
              <a:t>Containers &amp; Microservices</a:t>
            </a:r>
          </a:p>
          <a:p>
            <a:r>
              <a:rPr lang="en-US"/>
              <a:t>Demo</a:t>
            </a:r>
          </a:p>
        </p:txBody>
      </p:sp>
      <p:sp>
        <p:nvSpPr>
          <p:cNvPr id="2" name="Title 1"/>
          <p:cNvSpPr>
            <a:spLocks noGrp="1"/>
          </p:cNvSpPr>
          <p:nvPr>
            <p:ph type="title"/>
          </p:nvPr>
        </p:nvSpPr>
        <p:spPr/>
        <p:txBody>
          <a:bodyPr/>
          <a:lstStyle/>
          <a:p>
            <a:r>
              <a:rPr lang="en-US">
                <a:solidFill>
                  <a:schemeClr val="accent3"/>
                </a:solidFill>
              </a:rPr>
              <a:t>Objectives</a:t>
            </a:r>
            <a:endParaRPr lang="en-US" sz="400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31" name="Rectangle 30"/>
          <p:cNvSpPr/>
          <p:nvPr/>
        </p:nvSpPr>
        <p:spPr>
          <a:xfrm>
            <a:off x="993216" y="1064789"/>
            <a:ext cx="3409189" cy="682087"/>
          </a:xfrm>
          <a:prstGeom prst="rect">
            <a:avLst/>
          </a:prstGeom>
        </p:spPr>
        <p:txBody>
          <a:bodyPr wrap="none">
            <a:spAutoFit/>
          </a:bodyPr>
          <a:lstStyle/>
          <a:p>
            <a:pPr marL="291380" indent="-291380" defTabSz="932417">
              <a:buFont typeface="Arial" panose="020B0604020202020204" pitchFamily="34" charset="0"/>
              <a:buChar char="•"/>
              <a:defRPr/>
            </a:pPr>
            <a:r>
              <a:rPr lang="en-US" sz="1873" kern="0">
                <a:solidFill>
                  <a:srgbClr val="000000"/>
                </a:solidFill>
                <a:latin typeface="+mj-lt"/>
              </a:rPr>
              <a:t>Single monolithic database</a:t>
            </a:r>
          </a:p>
          <a:p>
            <a:pPr marL="291380" indent="-291380" defTabSz="932417">
              <a:buFont typeface="Arial" panose="020B0604020202020204" pitchFamily="34" charset="0"/>
              <a:buChar char="•"/>
              <a:defRPr/>
            </a:pPr>
            <a:r>
              <a:rPr lang="en-US" sz="1873" kern="0">
                <a:solidFill>
                  <a:srgbClr val="000000"/>
                </a:solidFill>
                <a:latin typeface="+mj-lt"/>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5077031" cy="584775"/>
          </a:xfrm>
          <a:prstGeom prst="rect">
            <a:avLst/>
          </a:prstGeom>
        </p:spPr>
        <p:txBody>
          <a:bodyPr wrap="none">
            <a:spAutoFit/>
          </a:bodyPr>
          <a:lstStyle/>
          <a:p>
            <a:pPr defTabSz="932417">
              <a:defRPr/>
            </a:pPr>
            <a:r>
              <a:rPr lang="en-US" sz="3200" kern="0">
                <a:solidFill>
                  <a:srgbClr val="000000"/>
                </a:solidFill>
                <a:latin typeface="+mj-lt"/>
              </a:rPr>
              <a:t>Data in Traditional approach</a:t>
            </a:r>
          </a:p>
        </p:txBody>
      </p:sp>
      <p:sp>
        <p:nvSpPr>
          <p:cNvPr id="34" name="Rectangle 33"/>
          <p:cNvSpPr/>
          <p:nvPr/>
        </p:nvSpPr>
        <p:spPr>
          <a:xfrm>
            <a:off x="6985705" y="284586"/>
            <a:ext cx="5564344" cy="584775"/>
          </a:xfrm>
          <a:prstGeom prst="rect">
            <a:avLst/>
          </a:prstGeom>
        </p:spPr>
        <p:txBody>
          <a:bodyPr wrap="none">
            <a:spAutoFit/>
          </a:bodyPr>
          <a:lstStyle/>
          <a:p>
            <a:pPr defTabSz="932417">
              <a:defRPr/>
            </a:pPr>
            <a:r>
              <a:rPr lang="en-US" sz="3200" kern="0">
                <a:solidFill>
                  <a:srgbClr val="000000"/>
                </a:solidFill>
                <a:latin typeface="+mj-lt"/>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indent="-291380" defTabSz="932417">
              <a:buFont typeface="Arial" panose="020B0604020202020204" pitchFamily="34" charset="0"/>
              <a:buChar char="•"/>
              <a:defRPr/>
            </a:pPr>
            <a:r>
              <a:rPr lang="en-US" sz="1873" kern="0">
                <a:solidFill>
                  <a:srgbClr val="000000"/>
                </a:solidFill>
                <a:latin typeface="+mj-lt"/>
              </a:rPr>
              <a:t>Graph of interconnected microservices</a:t>
            </a:r>
          </a:p>
          <a:p>
            <a:pPr marL="291380" indent="-291380" defTabSz="932417">
              <a:buFont typeface="Arial" panose="020B0604020202020204" pitchFamily="34" charset="0"/>
              <a:buChar char="•"/>
              <a:defRPr/>
            </a:pPr>
            <a:r>
              <a:rPr lang="en-US" sz="1873" kern="0">
                <a:solidFill>
                  <a:srgbClr val="000000"/>
                </a:solidFill>
                <a:latin typeface="+mj-lt"/>
              </a:rPr>
              <a:t>State typically scoped to the microservice</a:t>
            </a:r>
          </a:p>
          <a:p>
            <a:pPr marL="291380" indent="-291380" defTabSz="932417">
              <a:buFont typeface="Arial" panose="020B0604020202020204" pitchFamily="34" charset="0"/>
              <a:buChar char="•"/>
              <a:defRPr/>
            </a:pPr>
            <a:r>
              <a:rPr lang="en-US" sz="1873" kern="0">
                <a:solidFill>
                  <a:srgbClr val="000000"/>
                </a:solidFill>
                <a:latin typeface="+mj-lt"/>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defTabSz="932417">
              <a:defRPr/>
            </a:pPr>
            <a:r>
              <a:rPr lang="en-US" sz="1400" b="1" kern="0">
                <a:solidFill>
                  <a:srgbClr val="000000"/>
                </a:solidFill>
                <a:latin typeface="+mj-lt"/>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defTabSz="932417">
              <a:defRPr/>
            </a:pPr>
            <a:r>
              <a:rPr lang="en-US" sz="1400" kern="0">
                <a:solidFill>
                  <a:srgbClr val="000000"/>
                </a:solidFill>
                <a:latin typeface="+mj-lt"/>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solidFill>
                  <a:srgbClr val="000000"/>
                </a:solidFill>
                <a:latin typeface="+mj-lt"/>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defTabSz="932417">
              <a:defRPr/>
            </a:pPr>
            <a:r>
              <a:rPr lang="en-US" sz="1400" b="1" kern="0">
                <a:solidFill>
                  <a:srgbClr val="000000"/>
                </a:solidFill>
                <a:latin typeface="+mj-lt"/>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algn="ctr" defTabSz="914400">
              <a:defRPr/>
            </a:pPr>
            <a:r>
              <a:rPr lang="en-US" sz="1400" kern="0">
                <a:solidFill>
                  <a:srgbClr val="000000"/>
                </a:solidFill>
                <a:latin typeface="+mj-lt"/>
              </a:rPr>
              <a:t>SQL DB</a:t>
            </a:r>
          </a:p>
          <a:p>
            <a:pPr algn="ctr" defTabSz="914400">
              <a:defRPr/>
            </a:pPr>
            <a:r>
              <a:rPr lang="en-US" sz="1400" kern="0">
                <a:solidFill>
                  <a:srgbClr val="000000"/>
                </a:solidFill>
                <a:latin typeface="+mj-lt"/>
              </a:rPr>
              <a:t>or</a:t>
            </a:r>
          </a:p>
          <a:p>
            <a:pPr algn="ctr" defTabSz="914400">
              <a:defRPr/>
            </a:pPr>
            <a:r>
              <a:rPr lang="en-US" sz="1400" kern="0">
                <a:solidFill>
                  <a:srgbClr val="000000"/>
                </a:solidFill>
                <a:latin typeface="+mj-lt"/>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solidFill>
                  <a:srgbClr val="000000"/>
                </a:solidFill>
                <a:latin typeface="+mj-lt"/>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solidFill>
                <a:srgbClr val="000000"/>
              </a:solidFill>
              <a:latin typeface="+mj-lt"/>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defTabSz="932417">
              <a:defRPr/>
            </a:pPr>
            <a:r>
              <a:rPr lang="en-US" sz="1400" kern="0">
                <a:solidFill>
                  <a:srgbClr val="000000"/>
                </a:solidFill>
                <a:latin typeface="+mj-lt"/>
              </a:rPr>
              <a:t>Mobile</a:t>
            </a:r>
          </a:p>
          <a:p>
            <a:pPr defTabSz="932417">
              <a:defRPr/>
            </a:pPr>
            <a:r>
              <a:rPr lang="en-US" sz="1400" kern="0">
                <a:solidFill>
                  <a:srgbClr val="000000"/>
                </a:solidFill>
                <a:latin typeface="+mj-lt"/>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204" name="Rectangle 203"/>
            <p:cNvSpPr/>
            <p:nvPr/>
          </p:nvSpPr>
          <p:spPr>
            <a:xfrm>
              <a:off x="614542" y="2080723"/>
              <a:ext cx="1209452" cy="338554"/>
            </a:xfrm>
            <a:prstGeom prst="rect">
              <a:avLst/>
            </a:prstGeom>
          </p:spPr>
          <p:txBody>
            <a:bodyPr wrap="square">
              <a:spAutoFit/>
            </a:bodyPr>
            <a:lstStyle/>
            <a:p>
              <a:pPr defTabSz="914400">
                <a:defRPr/>
              </a:pPr>
              <a:r>
                <a:rPr lang="en-US" sz="1600" kern="0">
                  <a:solidFill>
                    <a:srgbClr val="000000"/>
                  </a:solidFill>
                  <a:latin typeface="+mj-lt"/>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205" name="Rectangle 204"/>
            <p:cNvSpPr/>
            <p:nvPr/>
          </p:nvSpPr>
          <p:spPr>
            <a:xfrm>
              <a:off x="603239" y="3093176"/>
              <a:ext cx="1311380" cy="338554"/>
            </a:xfrm>
            <a:prstGeom prst="rect">
              <a:avLst/>
            </a:prstGeom>
          </p:spPr>
          <p:txBody>
            <a:bodyPr wrap="square">
              <a:spAutoFit/>
            </a:bodyPr>
            <a:lstStyle/>
            <a:p>
              <a:pPr defTabSz="914400">
                <a:defRPr/>
              </a:pPr>
              <a:r>
                <a:rPr lang="en-US" sz="1600" kern="0">
                  <a:solidFill>
                    <a:srgbClr val="000000"/>
                  </a:solidFill>
                  <a:latin typeface="+mj-lt"/>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defTabSz="914400">
              <a:defRPr/>
            </a:pPr>
            <a:r>
              <a:rPr lang="en-US" sz="1600" kern="0">
                <a:solidFill>
                  <a:srgbClr val="000000"/>
                </a:solidFill>
                <a:latin typeface="+mj-lt"/>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defTabSz="932417">
              <a:defRPr/>
            </a:pPr>
            <a:r>
              <a:rPr lang="en-US" sz="1400" kern="0">
                <a:solidFill>
                  <a:srgbClr val="000000"/>
                </a:solidFill>
                <a:latin typeface="+mj-lt"/>
              </a:rPr>
              <a:t>Stateless services </a:t>
            </a:r>
          </a:p>
          <a:p>
            <a:pPr defTabSz="932417">
              <a:defRPr/>
            </a:pPr>
            <a:r>
              <a:rPr lang="en-US" sz="1400" kern="0">
                <a:solidFill>
                  <a:srgbClr val="000000"/>
                </a:solidFill>
                <a:latin typeface="+mj-lt"/>
              </a:rPr>
              <a:t>with </a:t>
            </a:r>
          </a:p>
          <a:p>
            <a:pPr defTabSz="932417">
              <a:defRPr/>
            </a:pPr>
            <a:r>
              <a:rPr lang="en-US" sz="1400" kern="0">
                <a:solidFill>
                  <a:srgbClr val="000000"/>
                </a:solidFill>
                <a:latin typeface="+mj-lt"/>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ysClr val="windowText" lastClr="000000"/>
                    </a:solidFill>
                    <a:latin typeface="+mj-lt"/>
                    <a:ea typeface="Segoe UI" pitchFamily="34" charset="0"/>
                    <a:cs typeface="Segoe UI" pitchFamily="34" charset="0"/>
                  </a:rPr>
                  <a:t>Each microservice </a:t>
                </a:r>
                <a:r>
                  <a:rPr lang="en-US" sz="1300" b="1" kern="0">
                    <a:solidFill>
                      <a:sysClr val="windowText" lastClr="000000"/>
                    </a:solidFill>
                    <a:latin typeface="+mj-lt"/>
                    <a:ea typeface="Segoe UI" pitchFamily="34" charset="0"/>
                    <a:cs typeface="Segoe UI" pitchFamily="34" charset="0"/>
                  </a:rPr>
                  <a:t>owns</a:t>
                </a:r>
                <a:r>
                  <a:rPr lang="en-US" sz="1300" kern="0">
                    <a:solidFill>
                      <a:sysClr val="windowText" lastClr="000000"/>
                    </a:solidFill>
                    <a:latin typeface="+mj-lt"/>
                    <a:ea typeface="Segoe UI" pitchFamily="34" charset="0"/>
                    <a:cs typeface="Segoe UI" pitchFamily="34" charset="0"/>
                  </a:rPr>
                  <a:t> its </a:t>
                </a:r>
                <a:r>
                  <a:rPr lang="en-US" sz="1300" b="1" kern="0">
                    <a:solidFill>
                      <a:sysClr val="windowText" lastClr="000000"/>
                    </a:solidFill>
                    <a:latin typeface="+mj-lt"/>
                    <a:ea typeface="Segoe UI" pitchFamily="34" charset="0"/>
                    <a:cs typeface="Segoe UI" pitchFamily="34" charset="0"/>
                  </a:rPr>
                  <a:t>model/data</a:t>
                </a:r>
                <a:r>
                  <a:rPr lang="en-US" sz="1300" kern="0">
                    <a:solidFill>
                      <a:sysClr val="windowText" lastClr="000000"/>
                    </a:solidFill>
                    <a:latin typeface="+mj-lt"/>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latin typeface="+mj-lt"/>
              </a:endParaRPr>
            </a:p>
          </p:txBody>
        </p:sp>
      </p:grpSp>
      <p:sp>
        <p:nvSpPr>
          <p:cNvPr id="216" name="Rectangle 215"/>
          <p:cNvSpPr/>
          <p:nvPr/>
        </p:nvSpPr>
        <p:spPr>
          <a:xfrm>
            <a:off x="6850265" y="5641042"/>
            <a:ext cx="510972" cy="523220"/>
          </a:xfrm>
          <a:prstGeom prst="rect">
            <a:avLst/>
          </a:prstGeom>
        </p:spPr>
        <p:txBody>
          <a:bodyPr wrap="square">
            <a:spAutoFit/>
          </a:bodyPr>
          <a:lstStyle/>
          <a:p>
            <a:pPr algn="ctr" defTabSz="914400">
              <a:defRPr/>
            </a:pPr>
            <a:r>
              <a:rPr lang="en-US" sz="1400" kern="0">
                <a:solidFill>
                  <a:srgbClr val="000000"/>
                </a:solidFill>
                <a:latin typeface="+mj-lt"/>
              </a:rPr>
              <a:t>SQL</a:t>
            </a:r>
          </a:p>
          <a:p>
            <a:pPr algn="ctr" defTabSz="914400">
              <a:defRPr/>
            </a:pPr>
            <a:r>
              <a:rPr lang="en-US" sz="1400" kern="0">
                <a:solidFill>
                  <a:srgbClr val="000000"/>
                </a:solidFill>
                <a:latin typeface="+mj-lt"/>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defTabSz="914400">
                <a:defRPr/>
              </a:pPr>
              <a:r>
                <a:rPr lang="en-US" sz="1600" kern="0">
                  <a:solidFill>
                    <a:srgbClr val="000000"/>
                  </a:solidFill>
                  <a:latin typeface="+mj-lt"/>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708659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7 Título"/>
          <p:cNvSpPr txBox="1">
            <a:spLocks/>
          </p:cNvSpPr>
          <p:nvPr/>
        </p:nvSpPr>
        <p:spPr>
          <a:xfrm>
            <a:off x="2484437" y="373062"/>
            <a:ext cx="7663020" cy="777167"/>
          </a:xfrm>
          <a:prstGeom prst="rect">
            <a:avLst/>
          </a:prstGeom>
        </p:spPr>
        <p:txBody>
          <a:bodyPr>
            <a:noAutofit/>
          </a:bodyPr>
          <a:lstStyle>
            <a:lvl1pPr algn="ctr" defTabSz="457200" rtl="0" eaLnBrk="1" latinLnBrk="0" hangingPunct="1">
              <a:spcBef>
                <a:spcPct val="0"/>
              </a:spcBef>
              <a:buNone/>
              <a:defRPr sz="3600" b="1" kern="1200">
                <a:solidFill>
                  <a:schemeClr val="accent1"/>
                </a:solidFill>
                <a:latin typeface="+mj-lt"/>
                <a:ea typeface="+mj-ea"/>
                <a:cs typeface="+mj-cs"/>
              </a:defRPr>
            </a:lvl1pPr>
          </a:lstStyle>
          <a:p>
            <a:pPr marL="0" marR="0" lvl="0" indent="0" algn="l" defTabSz="466298" rtl="0" eaLnBrk="1" fontAlgn="auto" latinLnBrk="0" hangingPunct="1">
              <a:lnSpc>
                <a:spcPct val="100000"/>
              </a:lnSpc>
              <a:spcBef>
                <a:spcPct val="0"/>
              </a:spcBef>
              <a:spcAft>
                <a:spcPts val="0"/>
              </a:spcAft>
              <a:buClrTx/>
              <a:buSzTx/>
              <a:buFontTx/>
              <a:buNone/>
              <a:tabLst/>
              <a:defRPr/>
            </a:pP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The</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Bounded</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Context</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pattern</a:t>
            </a:r>
            <a:endParaRPr kumimoji="0" lang="es-ES" sz="4080" b="1" i="0" u="none" strike="noStrike" kern="1200" cap="none" spc="0" normalizeH="0" baseline="0" noProof="0">
              <a:ln>
                <a:noFill/>
              </a:ln>
              <a:solidFill>
                <a:srgbClr val="505050">
                  <a:lumMod val="50000"/>
                </a:srgbClr>
              </a:solidFill>
              <a:effectLst/>
              <a:uLnTx/>
              <a:uFillTx/>
              <a:latin typeface="Segoe UI Light" pitchFamily="34" charset="0"/>
              <a:ea typeface="+mj-ea"/>
              <a:cs typeface="Segoe UI Light" pitchFamily="34" charset="0"/>
            </a:endParaRPr>
          </a:p>
        </p:txBody>
      </p:sp>
      <p:pic>
        <p:nvPicPr>
          <p:cNvPr id="3" name="Picture 2">
            <a:extLst>
              <a:ext uri="{FF2B5EF4-FFF2-40B4-BE49-F238E27FC236}">
                <a16:creationId xmlns:a16="http://schemas.microsoft.com/office/drawing/2014/main" id="{E974E546-1DB9-47E5-B78A-A1DE75556542}"/>
              </a:ext>
            </a:extLst>
          </p:cNvPr>
          <p:cNvPicPr>
            <a:picLocks noChangeAspect="1"/>
          </p:cNvPicPr>
          <p:nvPr/>
        </p:nvPicPr>
        <p:blipFill>
          <a:blip r:embed="rId3"/>
          <a:stretch>
            <a:fillRect/>
          </a:stretch>
        </p:blipFill>
        <p:spPr>
          <a:xfrm>
            <a:off x="3170237" y="1668462"/>
            <a:ext cx="5795962" cy="3834252"/>
          </a:xfrm>
          <a:prstGeom prst="rect">
            <a:avLst/>
          </a:prstGeom>
          <a:ln>
            <a:solidFill>
              <a:schemeClr val="bg1">
                <a:lumMod val="65000"/>
              </a:schemeClr>
            </a:solidFill>
          </a:ln>
        </p:spPr>
      </p:pic>
      <p:sp>
        <p:nvSpPr>
          <p:cNvPr id="7" name="Rectangle 6">
            <a:extLst>
              <a:ext uri="{FF2B5EF4-FFF2-40B4-BE49-F238E27FC236}">
                <a16:creationId xmlns:a16="http://schemas.microsoft.com/office/drawing/2014/main" id="{874BF2E9-927F-4FB5-936D-5891F761C0E0}"/>
              </a:ext>
            </a:extLst>
          </p:cNvPr>
          <p:cNvSpPr/>
          <p:nvPr/>
        </p:nvSpPr>
        <p:spPr>
          <a:xfrm>
            <a:off x="3553618" y="5630862"/>
            <a:ext cx="5029200" cy="9233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“Cells can exist because their membranes define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what is in and out and determine what can pass”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[Eric Evans]</a:t>
            </a:r>
          </a:p>
        </p:txBody>
      </p:sp>
      <p:sp>
        <p:nvSpPr>
          <p:cNvPr id="2" name="Rectangle 1">
            <a:extLst>
              <a:ext uri="{FF2B5EF4-FFF2-40B4-BE49-F238E27FC236}">
                <a16:creationId xmlns:a16="http://schemas.microsoft.com/office/drawing/2014/main" id="{980D75C8-CFB7-4316-9148-6C4C7C44A674}"/>
              </a:ext>
            </a:extLst>
          </p:cNvPr>
          <p:cNvSpPr/>
          <p:nvPr/>
        </p:nvSpPr>
        <p:spPr>
          <a:xfrm>
            <a:off x="3224842" y="1706153"/>
            <a:ext cx="65755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Cells</a:t>
            </a:r>
          </a:p>
        </p:txBody>
      </p:sp>
      <p:sp>
        <p:nvSpPr>
          <p:cNvPr id="6" name="Rectangle 5">
            <a:extLst>
              <a:ext uri="{FF2B5EF4-FFF2-40B4-BE49-F238E27FC236}">
                <a16:creationId xmlns:a16="http://schemas.microsoft.com/office/drawing/2014/main" id="{32645D20-D00E-45A0-B359-FC2A244462DF}"/>
              </a:ext>
            </a:extLst>
          </p:cNvPr>
          <p:cNvSpPr/>
          <p:nvPr/>
        </p:nvSpPr>
        <p:spPr>
          <a:xfrm>
            <a:off x="9190037" y="2963862"/>
            <a:ext cx="3159839" cy="92333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Independent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Autonomous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Loosely coupled composition</a:t>
            </a:r>
          </a:p>
        </p:txBody>
      </p:sp>
    </p:spTree>
    <p:extLst>
      <p:ext uri="{BB962C8B-B14F-4D97-AF65-F5344CB8AC3E}">
        <p14:creationId xmlns:p14="http://schemas.microsoft.com/office/powerpoint/2010/main" val="835462387"/>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9">
            <a:extLst>
              <a:ext uri="{FF2B5EF4-FFF2-40B4-BE49-F238E27FC236}">
                <a16:creationId xmlns:a16="http://schemas.microsoft.com/office/drawing/2014/main" id="{BFFCD001-B6D7-4A71-B4F7-79B23C7D401B}"/>
              </a:ext>
            </a:extLst>
          </p:cNvPr>
          <p:cNvSpPr txBox="1">
            <a:spLocks/>
          </p:cNvSpPr>
          <p:nvPr/>
        </p:nvSpPr>
        <p:spPr>
          <a:xfrm>
            <a:off x="655637" y="1897062"/>
            <a:ext cx="10972800" cy="68580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Bounded Context == “Business Microservice” boundary</a:t>
            </a:r>
          </a:p>
        </p:txBody>
      </p:sp>
      <p:sp>
        <p:nvSpPr>
          <p:cNvPr id="4" name="Rectangle 3">
            <a:extLst>
              <a:ext uri="{FF2B5EF4-FFF2-40B4-BE49-F238E27FC236}">
                <a16:creationId xmlns:a16="http://schemas.microsoft.com/office/drawing/2014/main" id="{6A9F70A5-0D30-4B77-9B79-CFE454124862}"/>
              </a:ext>
            </a:extLst>
          </p:cNvPr>
          <p:cNvSpPr/>
          <p:nvPr/>
        </p:nvSpPr>
        <p:spPr>
          <a:xfrm>
            <a:off x="579437" y="373062"/>
            <a:ext cx="10223120" cy="83099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5050">
                    <a:lumMod val="50000"/>
                  </a:srgbClr>
                </a:solidFill>
                <a:effectLst/>
                <a:uLnTx/>
                <a:uFillTx/>
                <a:latin typeface="Segoe UI"/>
                <a:ea typeface="+mn-ea"/>
                <a:cs typeface="+mn-cs"/>
              </a:rPr>
              <a:t>Bounded Contexts and Microservices</a:t>
            </a:r>
            <a:endParaRPr kumimoji="0" lang="en-US" sz="4800" b="0" i="1"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5" name="Marcador de texto 9">
            <a:extLst>
              <a:ext uri="{FF2B5EF4-FFF2-40B4-BE49-F238E27FC236}">
                <a16:creationId xmlns:a16="http://schemas.microsoft.com/office/drawing/2014/main" id="{8AFFB9F4-20C5-4010-B727-728B75B47ADB}"/>
              </a:ext>
            </a:extLst>
          </p:cNvPr>
          <p:cNvSpPr txBox="1">
            <a:spLocks/>
          </p:cNvSpPr>
          <p:nvPr/>
        </p:nvSpPr>
        <p:spPr>
          <a:xfrm>
            <a:off x="681322" y="3497262"/>
            <a:ext cx="11353800" cy="251460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Each Bounded Context has:</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Its own Domain Model </a:t>
            </a: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sym typeface="Wingdings" panose="05000000000000000000" pitchFamily="2" charset="2"/>
              </a:rPr>
              <a:t> i.e. Database</a:t>
            </a:r>
            <a:endPar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Its own context, invariants, rules, code!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 IS AUTONOMOUS!</a:t>
            </a:r>
          </a:p>
        </p:txBody>
      </p:sp>
    </p:spTree>
    <p:extLst>
      <p:ext uri="{BB962C8B-B14F-4D97-AF65-F5344CB8AC3E}">
        <p14:creationId xmlns:p14="http://schemas.microsoft.com/office/powerpoint/2010/main" val="9938338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74574-2454-4D1F-9E64-EDEC4AD66971}"/>
              </a:ext>
            </a:extLst>
          </p:cNvPr>
          <p:cNvGrpSpPr/>
          <p:nvPr/>
        </p:nvGrpSpPr>
        <p:grpSpPr>
          <a:xfrm>
            <a:off x="5239754" y="4127783"/>
            <a:ext cx="601163" cy="337001"/>
            <a:chOff x="1601399" y="2288295"/>
            <a:chExt cx="601248" cy="337049"/>
          </a:xfrm>
        </p:grpSpPr>
        <p:grpSp>
          <p:nvGrpSpPr>
            <p:cNvPr id="3" name="Group 2">
              <a:extLst>
                <a:ext uri="{FF2B5EF4-FFF2-40B4-BE49-F238E27FC236}">
                  <a16:creationId xmlns:a16="http://schemas.microsoft.com/office/drawing/2014/main" id="{2C10EEAD-3839-466C-8225-4E4F7BA3CED8}"/>
                </a:ext>
              </a:extLst>
            </p:cNvPr>
            <p:cNvGrpSpPr/>
            <p:nvPr/>
          </p:nvGrpSpPr>
          <p:grpSpPr>
            <a:xfrm>
              <a:off x="1601399" y="2288295"/>
              <a:ext cx="601248" cy="337049"/>
              <a:chOff x="3523102" y="1791568"/>
              <a:chExt cx="6746733" cy="3782104"/>
            </a:xfrm>
            <a:solidFill>
              <a:srgbClr val="002060"/>
            </a:solidFill>
          </p:grpSpPr>
          <p:sp>
            <p:nvSpPr>
              <p:cNvPr id="5" name="Rectangle 4">
                <a:extLst>
                  <a:ext uri="{FF2B5EF4-FFF2-40B4-BE49-F238E27FC236}">
                    <a16:creationId xmlns:a16="http://schemas.microsoft.com/office/drawing/2014/main" id="{0ED609DF-3E98-4074-8581-4871DC992922}"/>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96">
                <a:extLst>
                  <a:ext uri="{FF2B5EF4-FFF2-40B4-BE49-F238E27FC236}">
                    <a16:creationId xmlns:a16="http://schemas.microsoft.com/office/drawing/2014/main" id="{CE6593F4-D34F-4718-917A-2715639BAE0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97">
                <a:extLst>
                  <a:ext uri="{FF2B5EF4-FFF2-40B4-BE49-F238E27FC236}">
                    <a16:creationId xmlns:a16="http://schemas.microsoft.com/office/drawing/2014/main" id="{8967A81F-4BFF-493F-9E64-604EDBB99FF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 name="Hexagon 3">
              <a:extLst>
                <a:ext uri="{FF2B5EF4-FFF2-40B4-BE49-F238E27FC236}">
                  <a16:creationId xmlns:a16="http://schemas.microsoft.com/office/drawing/2014/main" id="{003F4C27-8B80-43BB-9A00-0BE3EB9C356B}"/>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8" name="Flowchart: Magnetic Disk 7">
            <a:extLst>
              <a:ext uri="{FF2B5EF4-FFF2-40B4-BE49-F238E27FC236}">
                <a16:creationId xmlns:a16="http://schemas.microsoft.com/office/drawing/2014/main" id="{9C8CF1DB-5C8B-4EE1-86AD-5F62CB38DAFE}"/>
              </a:ext>
            </a:extLst>
          </p:cNvPr>
          <p:cNvSpPr/>
          <p:nvPr/>
        </p:nvSpPr>
        <p:spPr>
          <a:xfrm>
            <a:off x="6534786" y="4538254"/>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66">
            <a:extLst>
              <a:ext uri="{FF2B5EF4-FFF2-40B4-BE49-F238E27FC236}">
                <a16:creationId xmlns:a16="http://schemas.microsoft.com/office/drawing/2014/main" id="{FE08B61D-6EF4-4679-BA43-13CE703F3537}"/>
              </a:ext>
            </a:extLst>
          </p:cNvPr>
          <p:cNvSpPr/>
          <p:nvPr/>
        </p:nvSpPr>
        <p:spPr bwMode="auto">
          <a:xfrm>
            <a:off x="4770437" y="3216030"/>
            <a:ext cx="3581400" cy="24175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DF6FD50-E243-4694-9545-62A67B7809CF}"/>
              </a:ext>
            </a:extLst>
          </p:cNvPr>
          <p:cNvSpPr/>
          <p:nvPr/>
        </p:nvSpPr>
        <p:spPr>
          <a:xfrm>
            <a:off x="4866121" y="3262070"/>
            <a:ext cx="33900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Ordering “business” microservice</a:t>
            </a:r>
          </a:p>
        </p:txBody>
      </p:sp>
      <p:sp>
        <p:nvSpPr>
          <p:cNvPr id="11" name="Rectangle 10">
            <a:extLst>
              <a:ext uri="{FF2B5EF4-FFF2-40B4-BE49-F238E27FC236}">
                <a16:creationId xmlns:a16="http://schemas.microsoft.com/office/drawing/2014/main" id="{BC2392DA-6DAC-469E-88C8-89310509CD8E}"/>
              </a:ext>
            </a:extLst>
          </p:cNvPr>
          <p:cNvSpPr/>
          <p:nvPr/>
        </p:nvSpPr>
        <p:spPr>
          <a:xfrm>
            <a:off x="5170063" y="4410258"/>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2" name="Rectangle 11">
            <a:extLst>
              <a:ext uri="{FF2B5EF4-FFF2-40B4-BE49-F238E27FC236}">
                <a16:creationId xmlns:a16="http://schemas.microsoft.com/office/drawing/2014/main" id="{E94B768C-ABA2-43C2-A9ED-5B899276EC4C}"/>
              </a:ext>
            </a:extLst>
          </p:cNvPr>
          <p:cNvSpPr/>
          <p:nvPr/>
        </p:nvSpPr>
        <p:spPr>
          <a:xfrm>
            <a:off x="4987406" y="3894075"/>
            <a:ext cx="112562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Ordering.API</a:t>
            </a:r>
            <a:endPar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92FF6046-7A62-4557-9A38-50B0987D198D}"/>
              </a:ext>
            </a:extLst>
          </p:cNvPr>
          <p:cNvSpPr/>
          <p:nvPr/>
        </p:nvSpPr>
        <p:spPr>
          <a:xfrm>
            <a:off x="6951269" y="4413424"/>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4" name="Straight Arrow Connector 13">
            <a:extLst>
              <a:ext uri="{FF2B5EF4-FFF2-40B4-BE49-F238E27FC236}">
                <a16:creationId xmlns:a16="http://schemas.microsoft.com/office/drawing/2014/main" id="{30AEFA4D-00BC-40D9-AF76-FE96FBCFF882}"/>
              </a:ext>
            </a:extLst>
          </p:cNvPr>
          <p:cNvCxnSpPr>
            <a:cxnSpLocks/>
            <a:endCxn id="8" idx="2"/>
          </p:cNvCxnSpPr>
          <p:nvPr/>
        </p:nvCxnSpPr>
        <p:spPr>
          <a:xfrm>
            <a:off x="5861771" y="4338144"/>
            <a:ext cx="673015" cy="374087"/>
          </a:xfrm>
          <a:prstGeom prst="straightConnector1">
            <a:avLst/>
          </a:prstGeom>
          <a:noFill/>
          <a:ln w="12700" cap="flat" cmpd="sng" algn="ctr">
            <a:solidFill>
              <a:sysClr val="windowText" lastClr="000000"/>
            </a:solidFill>
            <a:prstDash val="solid"/>
            <a:miter lim="800000"/>
            <a:tailEnd type="triangle"/>
          </a:ln>
          <a:effectLst/>
        </p:spPr>
      </p:cxnSp>
      <p:grpSp>
        <p:nvGrpSpPr>
          <p:cNvPr id="15" name="Group 14">
            <a:extLst>
              <a:ext uri="{FF2B5EF4-FFF2-40B4-BE49-F238E27FC236}">
                <a16:creationId xmlns:a16="http://schemas.microsoft.com/office/drawing/2014/main" id="{EE9CBA55-2244-46ED-8ED4-98A7518771E1}"/>
              </a:ext>
            </a:extLst>
          </p:cNvPr>
          <p:cNvGrpSpPr/>
          <p:nvPr/>
        </p:nvGrpSpPr>
        <p:grpSpPr>
          <a:xfrm>
            <a:off x="5260608" y="5023103"/>
            <a:ext cx="601163" cy="337001"/>
            <a:chOff x="1601399" y="2288295"/>
            <a:chExt cx="601248" cy="337049"/>
          </a:xfrm>
        </p:grpSpPr>
        <p:grpSp>
          <p:nvGrpSpPr>
            <p:cNvPr id="16" name="Group 15">
              <a:extLst>
                <a:ext uri="{FF2B5EF4-FFF2-40B4-BE49-F238E27FC236}">
                  <a16:creationId xmlns:a16="http://schemas.microsoft.com/office/drawing/2014/main" id="{392F5B6B-E216-4423-9300-437405D78044}"/>
                </a:ext>
              </a:extLst>
            </p:cNvPr>
            <p:cNvGrpSpPr/>
            <p:nvPr/>
          </p:nvGrpSpPr>
          <p:grpSpPr>
            <a:xfrm>
              <a:off x="1601399" y="2288295"/>
              <a:ext cx="601248" cy="337049"/>
              <a:chOff x="3523102" y="1791568"/>
              <a:chExt cx="6746733" cy="3782104"/>
            </a:xfrm>
            <a:solidFill>
              <a:srgbClr val="002060"/>
            </a:solidFill>
          </p:grpSpPr>
          <p:sp>
            <p:nvSpPr>
              <p:cNvPr id="18" name="Rectangle 17">
                <a:extLst>
                  <a:ext uri="{FF2B5EF4-FFF2-40B4-BE49-F238E27FC236}">
                    <a16:creationId xmlns:a16="http://schemas.microsoft.com/office/drawing/2014/main" id="{65E737B0-041B-4297-9981-D73CD293846F}"/>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96">
                <a:extLst>
                  <a:ext uri="{FF2B5EF4-FFF2-40B4-BE49-F238E27FC236}">
                    <a16:creationId xmlns:a16="http://schemas.microsoft.com/office/drawing/2014/main" id="{29EA4390-EBD3-45CB-ABE4-7C4CB8042FB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97">
                <a:extLst>
                  <a:ext uri="{FF2B5EF4-FFF2-40B4-BE49-F238E27FC236}">
                    <a16:creationId xmlns:a16="http://schemas.microsoft.com/office/drawing/2014/main" id="{B8D75AE4-23EA-4C8C-AE93-459AC86EF75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 name="Hexagon 16">
              <a:extLst>
                <a:ext uri="{FF2B5EF4-FFF2-40B4-BE49-F238E27FC236}">
                  <a16:creationId xmlns:a16="http://schemas.microsoft.com/office/drawing/2014/main" id="{22624642-A648-4DF9-94AB-8A3F21F83283}"/>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FB4AF3A3-169B-4745-992D-3E5995B0BF90}"/>
              </a:ext>
            </a:extLst>
          </p:cNvPr>
          <p:cNvSpPr/>
          <p:nvPr/>
        </p:nvSpPr>
        <p:spPr>
          <a:xfrm>
            <a:off x="5090623" y="5305021"/>
            <a:ext cx="943720"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Worker Svc.</a:t>
            </a:r>
          </a:p>
        </p:txBody>
      </p:sp>
      <p:sp>
        <p:nvSpPr>
          <p:cNvPr id="22" name="Rectangle 21">
            <a:extLst>
              <a:ext uri="{FF2B5EF4-FFF2-40B4-BE49-F238E27FC236}">
                <a16:creationId xmlns:a16="http://schemas.microsoft.com/office/drawing/2014/main" id="{DD3DE982-F42C-4DF1-85E4-209B7135B774}"/>
              </a:ext>
            </a:extLst>
          </p:cNvPr>
          <p:cNvSpPr/>
          <p:nvPr/>
        </p:nvSpPr>
        <p:spPr>
          <a:xfrm>
            <a:off x="5071051" y="4793352"/>
            <a:ext cx="1062342"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GracePeriod</a:t>
            </a:r>
            <a:endPar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cxnSp>
        <p:nvCxnSpPr>
          <p:cNvPr id="23" name="Straight Arrow Connector 22">
            <a:extLst>
              <a:ext uri="{FF2B5EF4-FFF2-40B4-BE49-F238E27FC236}">
                <a16:creationId xmlns:a16="http://schemas.microsoft.com/office/drawing/2014/main" id="{71624CB8-7E73-4857-A7F4-ECB21F810EA5}"/>
              </a:ext>
            </a:extLst>
          </p:cNvPr>
          <p:cNvCxnSpPr>
            <a:cxnSpLocks/>
          </p:cNvCxnSpPr>
          <p:nvPr/>
        </p:nvCxnSpPr>
        <p:spPr>
          <a:xfrm flipV="1">
            <a:off x="5885796" y="4834324"/>
            <a:ext cx="663304" cy="329511"/>
          </a:xfrm>
          <a:prstGeom prst="straightConnector1">
            <a:avLst/>
          </a:prstGeom>
          <a:noFill/>
          <a:ln w="12700" cap="flat" cmpd="sng" algn="ctr">
            <a:solidFill>
              <a:sysClr val="windowText" lastClr="000000"/>
            </a:solidFill>
            <a:prstDash val="solid"/>
            <a:miter lim="800000"/>
            <a:tailEnd type="triangle"/>
          </a:ln>
          <a:effectLst/>
        </p:spPr>
      </p:cxnSp>
      <p:sp>
        <p:nvSpPr>
          <p:cNvPr id="24" name="Hexagon 23">
            <a:extLst>
              <a:ext uri="{FF2B5EF4-FFF2-40B4-BE49-F238E27FC236}">
                <a16:creationId xmlns:a16="http://schemas.microsoft.com/office/drawing/2014/main" id="{6FFDF298-5101-4FE7-BEB8-CFA939ACFBD7}"/>
              </a:ext>
            </a:extLst>
          </p:cNvPr>
          <p:cNvSpPr>
            <a:spLocks noChangeAspect="1"/>
          </p:cNvSpPr>
          <p:nvPr/>
        </p:nvSpPr>
        <p:spPr bwMode="auto">
          <a:xfrm>
            <a:off x="10104019" y="3940309"/>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6F01D5FF-7C0B-4BD0-8F21-AE551F05F733}"/>
              </a:ext>
            </a:extLst>
          </p:cNvPr>
          <p:cNvSpPr>
            <a:spLocks noChangeAspect="1"/>
          </p:cNvSpPr>
          <p:nvPr/>
        </p:nvSpPr>
        <p:spPr bwMode="auto">
          <a:xfrm>
            <a:off x="9494837" y="4678037"/>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6" name="Flowchart: Magnetic Disk 25">
            <a:extLst>
              <a:ext uri="{FF2B5EF4-FFF2-40B4-BE49-F238E27FC236}">
                <a16:creationId xmlns:a16="http://schemas.microsoft.com/office/drawing/2014/main" id="{BFF9071B-7E98-4B1F-970C-AF6DF2E40CFB}"/>
              </a:ext>
            </a:extLst>
          </p:cNvPr>
          <p:cNvSpPr/>
          <p:nvPr/>
        </p:nvSpPr>
        <p:spPr>
          <a:xfrm>
            <a:off x="9710998" y="5043036"/>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B5471680-1F06-4FD1-A656-24A7CE64BAF5}"/>
              </a:ext>
            </a:extLst>
          </p:cNvPr>
          <p:cNvSpPr>
            <a:spLocks noChangeAspect="1"/>
          </p:cNvSpPr>
          <p:nvPr/>
        </p:nvSpPr>
        <p:spPr bwMode="auto">
          <a:xfrm>
            <a:off x="10780566" y="4681256"/>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 name="Flowchart: Magnetic Disk 27">
            <a:extLst>
              <a:ext uri="{FF2B5EF4-FFF2-40B4-BE49-F238E27FC236}">
                <a16:creationId xmlns:a16="http://schemas.microsoft.com/office/drawing/2014/main" id="{34087182-6935-42F6-A18B-E8B806917BFE}"/>
              </a:ext>
            </a:extLst>
          </p:cNvPr>
          <p:cNvSpPr/>
          <p:nvPr/>
        </p:nvSpPr>
        <p:spPr>
          <a:xfrm>
            <a:off x="11006261" y="5031722"/>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64455522-0234-4E0D-96CB-919C80AFBDA1}"/>
              </a:ext>
            </a:extLst>
          </p:cNvPr>
          <p:cNvCxnSpPr>
            <a:stCxn id="24" idx="2"/>
          </p:cNvCxnSpPr>
          <p:nvPr/>
        </p:nvCxnSpPr>
        <p:spPr>
          <a:xfrm flipH="1">
            <a:off x="9948060" y="4491790"/>
            <a:ext cx="293829" cy="200826"/>
          </a:xfrm>
          <a:prstGeom prst="straightConnector1">
            <a:avLst/>
          </a:prstGeom>
          <a:noFill/>
          <a:ln w="12700" cap="flat" cmpd="sng" algn="ctr">
            <a:solidFill>
              <a:schemeClr val="bg1">
                <a:lumMod val="50000"/>
              </a:schemeClr>
            </a:solidFill>
            <a:prstDash val="solid"/>
            <a:miter lim="800000"/>
            <a:tailEnd type="triangle"/>
          </a:ln>
          <a:effectLst/>
        </p:spPr>
      </p:cxnSp>
      <p:sp>
        <p:nvSpPr>
          <p:cNvPr id="30" name="Rectangle 29">
            <a:extLst>
              <a:ext uri="{FF2B5EF4-FFF2-40B4-BE49-F238E27FC236}">
                <a16:creationId xmlns:a16="http://schemas.microsoft.com/office/drawing/2014/main" id="{8CE70734-7594-494E-B417-EA757C95A86F}"/>
              </a:ext>
            </a:extLst>
          </p:cNvPr>
          <p:cNvSpPr/>
          <p:nvPr/>
        </p:nvSpPr>
        <p:spPr>
          <a:xfrm>
            <a:off x="10118842" y="4964480"/>
            <a:ext cx="885048"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Stateful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partitions</a:t>
            </a:r>
          </a:p>
        </p:txBody>
      </p:sp>
      <p:pic>
        <p:nvPicPr>
          <p:cNvPr id="31" name="Picture 23">
            <a:extLst>
              <a:ext uri="{FF2B5EF4-FFF2-40B4-BE49-F238E27FC236}">
                <a16:creationId xmlns:a16="http://schemas.microsoft.com/office/drawing/2014/main" id="{0E1FF229-A7D7-4141-BE29-CD0F06C04C7B}"/>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64977" y="4110837"/>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3">
            <a:extLst>
              <a:ext uri="{FF2B5EF4-FFF2-40B4-BE49-F238E27FC236}">
                <a16:creationId xmlns:a16="http://schemas.microsoft.com/office/drawing/2014/main" id="{82C885D8-36FB-41F6-A507-DED85C8F9130}"/>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3179" y="4803962"/>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3">
            <a:extLst>
              <a:ext uri="{FF2B5EF4-FFF2-40B4-BE49-F238E27FC236}">
                <a16:creationId xmlns:a16="http://schemas.microsoft.com/office/drawing/2014/main" id="{E81CE884-300F-4122-BF5A-56FEC64BDD7F}"/>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984203" y="4788003"/>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7B4B0526-58CA-41AC-A0D9-065A0AAA7BA6}"/>
              </a:ext>
            </a:extLst>
          </p:cNvPr>
          <p:cNvSpPr/>
          <p:nvPr/>
        </p:nvSpPr>
        <p:spPr>
          <a:xfrm>
            <a:off x="9262186" y="3144567"/>
            <a:ext cx="2377263" cy="523220"/>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Business/logical</a:t>
            </a:r>
          </a:p>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t>
            </a:r>
            <a:r>
              <a:rPr kumimoji="0" lang="en-US" sz="1400" b="1"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icroservice</a:t>
            </a:r>
            <a:endPar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5" name="Rounded Rectangle 41">
            <a:extLst>
              <a:ext uri="{FF2B5EF4-FFF2-40B4-BE49-F238E27FC236}">
                <a16:creationId xmlns:a16="http://schemas.microsoft.com/office/drawing/2014/main" id="{EECD90E4-0D39-47CC-84A2-C473313441E8}"/>
              </a:ext>
            </a:extLst>
          </p:cNvPr>
          <p:cNvSpPr/>
          <p:nvPr/>
        </p:nvSpPr>
        <p:spPr bwMode="auto">
          <a:xfrm>
            <a:off x="9190037" y="3192462"/>
            <a:ext cx="2438400" cy="2429930"/>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61206956-C6A2-4ED2-98E0-5A0C00C4CD23}"/>
              </a:ext>
            </a:extLst>
          </p:cNvPr>
          <p:cNvSpPr/>
          <p:nvPr/>
        </p:nvSpPr>
        <p:spPr>
          <a:xfrm>
            <a:off x="10633152" y="3985216"/>
            <a:ext cx="84074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Gateway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service</a:t>
            </a:r>
          </a:p>
        </p:txBody>
      </p:sp>
      <p:cxnSp>
        <p:nvCxnSpPr>
          <p:cNvPr id="37" name="Straight Arrow Connector 36">
            <a:extLst>
              <a:ext uri="{FF2B5EF4-FFF2-40B4-BE49-F238E27FC236}">
                <a16:creationId xmlns:a16="http://schemas.microsoft.com/office/drawing/2014/main" id="{41CAADCC-7E5F-41C0-B992-057821AA3905}"/>
              </a:ext>
            </a:extLst>
          </p:cNvPr>
          <p:cNvCxnSpPr>
            <a:stCxn id="24" idx="1"/>
            <a:endCxn id="27" idx="4"/>
          </p:cNvCxnSpPr>
          <p:nvPr/>
        </p:nvCxnSpPr>
        <p:spPr>
          <a:xfrm>
            <a:off x="10557242" y="4491790"/>
            <a:ext cx="361194" cy="189466"/>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38" name="Straight Connector 37">
            <a:extLst>
              <a:ext uri="{FF2B5EF4-FFF2-40B4-BE49-F238E27FC236}">
                <a16:creationId xmlns:a16="http://schemas.microsoft.com/office/drawing/2014/main" id="{681370DE-3087-45DB-B739-123BBBE9E5D5}"/>
              </a:ext>
            </a:extLst>
          </p:cNvPr>
          <p:cNvCxnSpPr>
            <a:stCxn id="25" idx="0"/>
            <a:endCxn id="27" idx="3"/>
          </p:cNvCxnSpPr>
          <p:nvPr/>
        </p:nvCxnSpPr>
        <p:spPr>
          <a:xfrm>
            <a:off x="10085930" y="4953778"/>
            <a:ext cx="694636" cy="3219"/>
          </a:xfrm>
          <a:prstGeom prst="line">
            <a:avLst/>
          </a:prstGeom>
          <a:ln>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C37A1-B8AA-4DA9-8F37-799C1630F169}"/>
              </a:ext>
            </a:extLst>
          </p:cNvPr>
          <p:cNvCxnSpPr>
            <a:cxnSpLocks/>
          </p:cNvCxnSpPr>
          <p:nvPr/>
        </p:nvCxnSpPr>
        <p:spPr>
          <a:xfrm>
            <a:off x="10392034" y="3619660"/>
            <a:ext cx="7532" cy="313094"/>
          </a:xfrm>
          <a:prstGeom prst="straightConnector1">
            <a:avLst/>
          </a:prstGeom>
          <a:noFill/>
          <a:ln w="12700" cap="flat" cmpd="sng" algn="ctr">
            <a:solidFill>
              <a:sysClr val="windowText" lastClr="000000"/>
            </a:solidFill>
            <a:prstDash val="solid"/>
            <a:miter lim="800000"/>
            <a:tailEnd type="triangle"/>
          </a:ln>
          <a:effectLst/>
        </p:spPr>
      </p:cxnSp>
      <p:sp>
        <p:nvSpPr>
          <p:cNvPr id="40" name="Rectangle 39">
            <a:extLst>
              <a:ext uri="{FF2B5EF4-FFF2-40B4-BE49-F238E27FC236}">
                <a16:creationId xmlns:a16="http://schemas.microsoft.com/office/drawing/2014/main" id="{6482696F-3573-44C2-9551-4317E56264B1}"/>
              </a:ext>
            </a:extLst>
          </p:cNvPr>
          <p:cNvSpPr/>
          <p:nvPr/>
        </p:nvSpPr>
        <p:spPr>
          <a:xfrm>
            <a:off x="9370010" y="5198856"/>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a:t>
            </a:r>
          </a:p>
        </p:txBody>
      </p:sp>
      <p:sp>
        <p:nvSpPr>
          <p:cNvPr id="41" name="Rectangle 40">
            <a:extLst>
              <a:ext uri="{FF2B5EF4-FFF2-40B4-BE49-F238E27FC236}">
                <a16:creationId xmlns:a16="http://schemas.microsoft.com/office/drawing/2014/main" id="{81304012-61A0-4C4C-BD40-8F0137AF797B}"/>
              </a:ext>
            </a:extLst>
          </p:cNvPr>
          <p:cNvSpPr/>
          <p:nvPr/>
        </p:nvSpPr>
        <p:spPr>
          <a:xfrm>
            <a:off x="10665807" y="5198855"/>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a:t>
            </a:r>
          </a:p>
        </p:txBody>
      </p:sp>
      <p:sp>
        <p:nvSpPr>
          <p:cNvPr id="42" name="Rectangle 41">
            <a:extLst>
              <a:ext uri="{FF2B5EF4-FFF2-40B4-BE49-F238E27FC236}">
                <a16:creationId xmlns:a16="http://schemas.microsoft.com/office/drawing/2014/main" id="{604F5A08-EC87-4FB5-A3BC-36F081951CC0}"/>
              </a:ext>
            </a:extLst>
          </p:cNvPr>
          <p:cNvSpPr/>
          <p:nvPr/>
        </p:nvSpPr>
        <p:spPr>
          <a:xfrm>
            <a:off x="579437" y="373062"/>
            <a:ext cx="7112203" cy="132343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5050">
                    <a:lumMod val="50000"/>
                  </a:srgbClr>
                </a:solidFill>
                <a:effectLst/>
                <a:uLnTx/>
                <a:uFillTx/>
                <a:latin typeface="Segoe UI"/>
                <a:ea typeface="+mn-ea"/>
                <a:cs typeface="+mn-cs"/>
              </a:rPr>
              <a:t>Business/Logical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5050">
                    <a:lumMod val="50000"/>
                  </a:srgbClr>
                </a:solidFill>
                <a:effectLst/>
                <a:uLnTx/>
                <a:uFillTx/>
                <a:latin typeface="Segoe UI"/>
                <a:ea typeface="+mn-ea"/>
                <a:cs typeface="+mn-cs"/>
              </a:rPr>
              <a:t>(Bounded Contexts)</a:t>
            </a:r>
            <a:endParaRPr kumimoji="0" lang="en-US" sz="4000" b="0" i="1"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BE83C2E4-4314-4228-B7F5-5C65C5602E09}"/>
              </a:ext>
            </a:extLst>
          </p:cNvPr>
          <p:cNvSpPr/>
          <p:nvPr/>
        </p:nvSpPr>
        <p:spPr>
          <a:xfrm>
            <a:off x="5561254" y="2278473"/>
            <a:ext cx="272103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2</a:t>
            </a:r>
          </a:p>
        </p:txBody>
      </p:sp>
      <p:sp>
        <p:nvSpPr>
          <p:cNvPr id="44" name="Rectangle 43">
            <a:extLst>
              <a:ext uri="{FF2B5EF4-FFF2-40B4-BE49-F238E27FC236}">
                <a16:creationId xmlns:a16="http://schemas.microsoft.com/office/drawing/2014/main" id="{12B98DC7-3FFB-4162-B1BA-3022C2461A1F}"/>
              </a:ext>
            </a:extLst>
          </p:cNvPr>
          <p:cNvSpPr/>
          <p:nvPr/>
        </p:nvSpPr>
        <p:spPr>
          <a:xfrm>
            <a:off x="9672236" y="2283294"/>
            <a:ext cx="272103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3</a:t>
            </a:r>
          </a:p>
        </p:txBody>
      </p:sp>
      <p:sp>
        <p:nvSpPr>
          <p:cNvPr id="45" name="Rectangle 44">
            <a:extLst>
              <a:ext uri="{FF2B5EF4-FFF2-40B4-BE49-F238E27FC236}">
                <a16:creationId xmlns:a16="http://schemas.microsoft.com/office/drawing/2014/main" id="{85CBD5EB-092C-4869-85A2-929841D04152}"/>
              </a:ext>
            </a:extLst>
          </p:cNvPr>
          <p:cNvSpPr/>
          <p:nvPr/>
        </p:nvSpPr>
        <p:spPr>
          <a:xfrm>
            <a:off x="2034750" y="6062078"/>
            <a:ext cx="9071009" cy="646331"/>
          </a:xfrm>
          <a:prstGeom prst="rect">
            <a:avLst/>
          </a:prstGeom>
        </p:spPr>
        <p:txBody>
          <a:bodyPr wrap="none">
            <a:spAutoFit/>
          </a:bodyPr>
          <a:lstStyle/>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The Logical Architecture can be different to the Physical/Deployment Architecture</a:t>
            </a:r>
          </a:p>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 Bounded Context can be implemented by 1 or more services (i.e. ASP.NET Web API)</a:t>
            </a:r>
          </a:p>
        </p:txBody>
      </p:sp>
      <p:sp>
        <p:nvSpPr>
          <p:cNvPr id="46" name="Rectangle 45">
            <a:extLst>
              <a:ext uri="{FF2B5EF4-FFF2-40B4-BE49-F238E27FC236}">
                <a16:creationId xmlns:a16="http://schemas.microsoft.com/office/drawing/2014/main" id="{91749EFF-9A6E-4A6D-8C40-98AAD7EC2858}"/>
              </a:ext>
            </a:extLst>
          </p:cNvPr>
          <p:cNvSpPr/>
          <p:nvPr/>
        </p:nvSpPr>
        <p:spPr>
          <a:xfrm>
            <a:off x="8688219" y="5660346"/>
            <a:ext cx="3490058" cy="261610"/>
          </a:xfrm>
          <a:prstGeom prst="rect">
            <a:avLst/>
          </a:prstGeom>
        </p:spPr>
        <p:txBody>
          <a:bodyPr wrap="non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Azure Service Fabric </a:t>
            </a:r>
            <a:r>
              <a:rPr kumimoji="0" lang="en-US" sz="1100" b="0"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Stateful</a:t>
            </a: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Reliable Services)</a:t>
            </a:r>
          </a:p>
        </p:txBody>
      </p:sp>
      <p:sp>
        <p:nvSpPr>
          <p:cNvPr id="47" name="Rectangle 46">
            <a:extLst>
              <a:ext uri="{FF2B5EF4-FFF2-40B4-BE49-F238E27FC236}">
                <a16:creationId xmlns:a16="http://schemas.microsoft.com/office/drawing/2014/main" id="{7C3DAF36-F187-445E-A35E-2B9FC4D97B9B}"/>
              </a:ext>
            </a:extLst>
          </p:cNvPr>
          <p:cNvSpPr/>
          <p:nvPr/>
        </p:nvSpPr>
        <p:spPr>
          <a:xfrm>
            <a:off x="1322127" y="2283294"/>
            <a:ext cx="1848905"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1</a:t>
            </a:r>
          </a:p>
        </p:txBody>
      </p:sp>
      <p:grpSp>
        <p:nvGrpSpPr>
          <p:cNvPr id="59" name="Group 58">
            <a:extLst>
              <a:ext uri="{FF2B5EF4-FFF2-40B4-BE49-F238E27FC236}">
                <a16:creationId xmlns:a16="http://schemas.microsoft.com/office/drawing/2014/main" id="{B1C5A3C7-E799-4A02-8F7C-77759327124F}"/>
              </a:ext>
            </a:extLst>
          </p:cNvPr>
          <p:cNvGrpSpPr/>
          <p:nvPr/>
        </p:nvGrpSpPr>
        <p:grpSpPr>
          <a:xfrm>
            <a:off x="1272771" y="3555131"/>
            <a:ext cx="601163" cy="337001"/>
            <a:chOff x="1601399" y="2288295"/>
            <a:chExt cx="601248" cy="337049"/>
          </a:xfrm>
        </p:grpSpPr>
        <p:grpSp>
          <p:nvGrpSpPr>
            <p:cNvPr id="60" name="Group 59">
              <a:extLst>
                <a:ext uri="{FF2B5EF4-FFF2-40B4-BE49-F238E27FC236}">
                  <a16:creationId xmlns:a16="http://schemas.microsoft.com/office/drawing/2014/main" id="{8EAC6484-CEA2-44EF-84C4-4777FB4BEEF2}"/>
                </a:ext>
              </a:extLst>
            </p:cNvPr>
            <p:cNvGrpSpPr/>
            <p:nvPr/>
          </p:nvGrpSpPr>
          <p:grpSpPr>
            <a:xfrm>
              <a:off x="1601399" y="2288295"/>
              <a:ext cx="601248" cy="337049"/>
              <a:chOff x="3523102" y="1791568"/>
              <a:chExt cx="6746733" cy="3782104"/>
            </a:xfrm>
            <a:solidFill>
              <a:srgbClr val="002060"/>
            </a:solidFill>
          </p:grpSpPr>
          <p:sp>
            <p:nvSpPr>
              <p:cNvPr id="62" name="Rectangle 61">
                <a:extLst>
                  <a:ext uri="{FF2B5EF4-FFF2-40B4-BE49-F238E27FC236}">
                    <a16:creationId xmlns:a16="http://schemas.microsoft.com/office/drawing/2014/main" id="{B531B43C-245C-459D-A400-DEF50F8DF2FB}"/>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96">
                <a:extLst>
                  <a:ext uri="{FF2B5EF4-FFF2-40B4-BE49-F238E27FC236}">
                    <a16:creationId xmlns:a16="http://schemas.microsoft.com/office/drawing/2014/main" id="{5CFA5D2E-8BE7-444B-81D5-2EE38EF7B4B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97">
                <a:extLst>
                  <a:ext uri="{FF2B5EF4-FFF2-40B4-BE49-F238E27FC236}">
                    <a16:creationId xmlns:a16="http://schemas.microsoft.com/office/drawing/2014/main" id="{6F827046-8E9F-4C5C-A09B-FF8F2D56930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1" name="Hexagon 60">
              <a:extLst>
                <a:ext uri="{FF2B5EF4-FFF2-40B4-BE49-F238E27FC236}">
                  <a16:creationId xmlns:a16="http://schemas.microsoft.com/office/drawing/2014/main" id="{44B3F692-460F-4F18-8ABF-8B61A5FAA3EB}"/>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65" name="Flowchart: Magnetic Disk 64">
            <a:extLst>
              <a:ext uri="{FF2B5EF4-FFF2-40B4-BE49-F238E27FC236}">
                <a16:creationId xmlns:a16="http://schemas.microsoft.com/office/drawing/2014/main" id="{180C49A8-14CB-4551-93FD-34ED17960EB3}"/>
              </a:ext>
            </a:extLst>
          </p:cNvPr>
          <p:cNvSpPr/>
          <p:nvPr/>
        </p:nvSpPr>
        <p:spPr>
          <a:xfrm>
            <a:off x="2305684" y="3553851"/>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ounded Rectangle 66">
            <a:extLst>
              <a:ext uri="{FF2B5EF4-FFF2-40B4-BE49-F238E27FC236}">
                <a16:creationId xmlns:a16="http://schemas.microsoft.com/office/drawing/2014/main" id="{3E8015C1-62C3-4AFF-B9B7-C1627993225B}"/>
              </a:ext>
            </a:extLst>
          </p:cNvPr>
          <p:cNvSpPr/>
          <p:nvPr/>
        </p:nvSpPr>
        <p:spPr bwMode="auto">
          <a:xfrm>
            <a:off x="817852" y="3235401"/>
            <a:ext cx="3287388" cy="839436"/>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C4DBC110-B0E8-45F9-BE28-AFAE07A80CAE}"/>
              </a:ext>
            </a:extLst>
          </p:cNvPr>
          <p:cNvSpPr/>
          <p:nvPr/>
        </p:nvSpPr>
        <p:spPr>
          <a:xfrm>
            <a:off x="819641" y="3196340"/>
            <a:ext cx="326499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Catalog “business” microservice</a:t>
            </a:r>
          </a:p>
        </p:txBody>
      </p:sp>
      <p:cxnSp>
        <p:nvCxnSpPr>
          <p:cNvPr id="68" name="Straight Arrow Connector 67">
            <a:extLst>
              <a:ext uri="{FF2B5EF4-FFF2-40B4-BE49-F238E27FC236}">
                <a16:creationId xmlns:a16="http://schemas.microsoft.com/office/drawing/2014/main" id="{3111EA82-F6AB-43EF-94D1-8133CCB5B983}"/>
              </a:ext>
            </a:extLst>
          </p:cNvPr>
          <p:cNvCxnSpPr>
            <a:cxnSpLocks/>
          </p:cNvCxnSpPr>
          <p:nvPr/>
        </p:nvCxnSpPr>
        <p:spPr>
          <a:xfrm flipV="1">
            <a:off x="1896088" y="3712175"/>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69" name="Rectangle 68">
            <a:extLst>
              <a:ext uri="{FF2B5EF4-FFF2-40B4-BE49-F238E27FC236}">
                <a16:creationId xmlns:a16="http://schemas.microsoft.com/office/drawing/2014/main" id="{44F40B8A-D79B-4CF1-AED6-AE3D045BC1CC}"/>
              </a:ext>
            </a:extLst>
          </p:cNvPr>
          <p:cNvSpPr/>
          <p:nvPr/>
        </p:nvSpPr>
        <p:spPr>
          <a:xfrm>
            <a:off x="2624914" y="3597004"/>
            <a:ext cx="1569517" cy="27699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SQL Server database</a:t>
            </a:r>
          </a:p>
        </p:txBody>
      </p:sp>
    </p:spTree>
    <p:extLst>
      <p:ext uri="{BB962C8B-B14F-4D97-AF65-F5344CB8AC3E}">
        <p14:creationId xmlns:p14="http://schemas.microsoft.com/office/powerpoint/2010/main" val="314173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idx="4294967295"/>
          </p:nvPr>
        </p:nvSpPr>
        <p:spPr>
          <a:xfrm>
            <a:off x="398130" y="196474"/>
            <a:ext cx="11579225" cy="576263"/>
          </a:xfrm>
        </p:spPr>
        <p:txBody>
          <a:bodyPr>
            <a:normAutofit fontScale="90000"/>
          </a:bodyPr>
          <a:lstStyle/>
          <a:p>
            <a:r>
              <a:rPr lang="es-ES" sz="3876" b="1" dirty="0" err="1">
                <a:solidFill>
                  <a:schemeClr val="bg1">
                    <a:lumMod val="50000"/>
                  </a:schemeClr>
                </a:solidFill>
              </a:rPr>
              <a:t>Identifying</a:t>
            </a:r>
            <a:r>
              <a:rPr lang="es-ES" sz="3876" b="1" dirty="0">
                <a:solidFill>
                  <a:schemeClr val="bg1">
                    <a:lumMod val="50000"/>
                  </a:schemeClr>
                </a:solidFill>
              </a:rPr>
              <a:t> a </a:t>
            </a:r>
            <a:r>
              <a:rPr lang="es-ES" sz="3876" b="1" dirty="0" err="1">
                <a:solidFill>
                  <a:schemeClr val="bg1">
                    <a:lumMod val="50000"/>
                  </a:schemeClr>
                </a:solidFill>
              </a:rPr>
              <a:t>Domain-Model</a:t>
            </a:r>
            <a:r>
              <a:rPr lang="es-ES" sz="3876" b="1" dirty="0">
                <a:solidFill>
                  <a:schemeClr val="bg1">
                    <a:lumMod val="50000"/>
                  </a:schemeClr>
                </a:solidFill>
              </a:rPr>
              <a:t> per </a:t>
            </a:r>
            <a:r>
              <a:rPr lang="es-ES" sz="3876" b="1" dirty="0" err="1">
                <a:solidFill>
                  <a:schemeClr val="bg1">
                    <a:lumMod val="50000"/>
                  </a:schemeClr>
                </a:solidFill>
              </a:rPr>
              <a:t>Microservice</a:t>
            </a:r>
            <a:r>
              <a:rPr lang="es-ES" sz="3876" b="1" dirty="0">
                <a:solidFill>
                  <a:schemeClr val="bg1">
                    <a:lumMod val="50000"/>
                  </a:schemeClr>
                </a:solidFill>
              </a:rPr>
              <a:t>/</a:t>
            </a:r>
            <a:r>
              <a:rPr lang="es-ES" sz="3876" b="1" dirty="0" err="1">
                <a:solidFill>
                  <a:schemeClr val="bg1">
                    <a:lumMod val="50000"/>
                  </a:schemeClr>
                </a:solidFill>
              </a:rPr>
              <a:t>BoundedContext</a:t>
            </a:r>
            <a:endParaRPr lang="es-ES" sz="3876" b="1" i="1" dirty="0">
              <a:solidFill>
                <a:schemeClr val="bg1">
                  <a:lumMod val="50000"/>
                </a:schemeClr>
              </a:solidFill>
            </a:endParaRPr>
          </a:p>
        </p:txBody>
      </p:sp>
      <p:sp>
        <p:nvSpPr>
          <p:cNvPr id="2" name="Rounded Rectangle 1"/>
          <p:cNvSpPr/>
          <p:nvPr/>
        </p:nvSpPr>
        <p:spPr>
          <a:xfrm>
            <a:off x="622617" y="1562859"/>
            <a:ext cx="4896168" cy="27014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6" name="Rounded Rectangle 5"/>
          <p:cNvSpPr/>
          <p:nvPr/>
        </p:nvSpPr>
        <p:spPr>
          <a:xfrm>
            <a:off x="6684539" y="1398904"/>
            <a:ext cx="3652696" cy="3030962"/>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7" name="Rounded Rectangle 6"/>
          <p:cNvSpPr/>
          <p:nvPr/>
        </p:nvSpPr>
        <p:spPr>
          <a:xfrm>
            <a:off x="4672803" y="4896167"/>
            <a:ext cx="3341829" cy="173567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9" name="Rounded Rectangle 8"/>
          <p:cNvSpPr/>
          <p:nvPr/>
        </p:nvSpPr>
        <p:spPr>
          <a:xfrm>
            <a:off x="721383" y="4857308"/>
            <a:ext cx="3030961" cy="17745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11" name="Rounded Rectangle 10"/>
          <p:cNvSpPr/>
          <p:nvPr/>
        </p:nvSpPr>
        <p:spPr>
          <a:xfrm>
            <a:off x="8638795" y="4896167"/>
            <a:ext cx="3341829" cy="173567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p:cNvSpPr/>
          <p:nvPr/>
        </p:nvSpPr>
        <p:spPr>
          <a:xfrm>
            <a:off x="622617" y="1239038"/>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Conferences Management</a:t>
            </a:r>
          </a:p>
        </p:txBody>
      </p:sp>
      <p:sp>
        <p:nvSpPr>
          <p:cNvPr id="10" name="Rectangle 9"/>
          <p:cNvSpPr/>
          <p:nvPr/>
        </p:nvSpPr>
        <p:spPr>
          <a:xfrm>
            <a:off x="7036409" y="1061829"/>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Orders and Registration</a:t>
            </a:r>
          </a:p>
        </p:txBody>
      </p:sp>
      <p:sp>
        <p:nvSpPr>
          <p:cNvPr id="12" name="Rectangle 11"/>
          <p:cNvSpPr/>
          <p:nvPr/>
        </p:nvSpPr>
        <p:spPr>
          <a:xfrm>
            <a:off x="745670" y="4559394"/>
            <a:ext cx="2881768" cy="343492"/>
          </a:xfrm>
          <a:prstGeom prst="rect">
            <a:avLst/>
          </a:prstGeom>
        </p:spPr>
        <p:txBody>
          <a:bodyPr wrap="square">
            <a:spAutoFit/>
          </a:bodyPr>
          <a:lstStyle/>
          <a:p>
            <a:pPr marL="0" marR="0" lvl="0" indent="0" algn="l"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Pricing and Marketing</a:t>
            </a:r>
          </a:p>
        </p:txBody>
      </p:sp>
      <p:sp>
        <p:nvSpPr>
          <p:cNvPr id="13" name="Rectangle 12"/>
          <p:cNvSpPr/>
          <p:nvPr/>
        </p:nvSpPr>
        <p:spPr>
          <a:xfrm>
            <a:off x="4828237" y="4561610"/>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Payment</a:t>
            </a:r>
          </a:p>
        </p:txBody>
      </p:sp>
      <p:sp>
        <p:nvSpPr>
          <p:cNvPr id="14" name="Rectangle 13"/>
          <p:cNvSpPr/>
          <p:nvPr/>
        </p:nvSpPr>
        <p:spPr>
          <a:xfrm>
            <a:off x="8860613" y="4572346"/>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Customer Service</a:t>
            </a:r>
          </a:p>
        </p:txBody>
      </p:sp>
      <p:sp>
        <p:nvSpPr>
          <p:cNvPr id="15" name="Rectangle 14"/>
          <p:cNvSpPr/>
          <p:nvPr/>
        </p:nvSpPr>
        <p:spPr>
          <a:xfrm>
            <a:off x="2480738" y="3394873"/>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16" name="Rectangle 15"/>
          <p:cNvSpPr/>
          <p:nvPr/>
        </p:nvSpPr>
        <p:spPr>
          <a:xfrm>
            <a:off x="2480739" y="2048372"/>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17" name="Rectangle 16"/>
          <p:cNvSpPr/>
          <p:nvPr/>
        </p:nvSpPr>
        <p:spPr>
          <a:xfrm>
            <a:off x="1011202" y="2723541"/>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Companies</a:t>
            </a:r>
          </a:p>
        </p:txBody>
      </p:sp>
      <p:sp>
        <p:nvSpPr>
          <p:cNvPr id="18" name="Rectangle 17"/>
          <p:cNvSpPr/>
          <p:nvPr/>
        </p:nvSpPr>
        <p:spPr>
          <a:xfrm>
            <a:off x="1011202" y="2062775"/>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Organizers</a:t>
            </a:r>
          </a:p>
        </p:txBody>
      </p:sp>
      <p:sp>
        <p:nvSpPr>
          <p:cNvPr id="19" name="Rectangle 18"/>
          <p:cNvSpPr/>
          <p:nvPr/>
        </p:nvSpPr>
        <p:spPr>
          <a:xfrm>
            <a:off x="2495332" y="272354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Country</a:t>
            </a:r>
          </a:p>
        </p:txBody>
      </p:sp>
      <p:sp>
        <p:nvSpPr>
          <p:cNvPr id="20" name="Rectangle 19"/>
          <p:cNvSpPr/>
          <p:nvPr/>
        </p:nvSpPr>
        <p:spPr>
          <a:xfrm>
            <a:off x="4097435" y="2048372"/>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21" name="Rectangle 20"/>
          <p:cNvSpPr/>
          <p:nvPr/>
        </p:nvSpPr>
        <p:spPr>
          <a:xfrm>
            <a:off x="1011202" y="3384135"/>
            <a:ext cx="1235740"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a:t>
            </a:r>
          </a:p>
        </p:txBody>
      </p:sp>
      <p:sp>
        <p:nvSpPr>
          <p:cNvPr id="22" name="Rectangle 21"/>
          <p:cNvSpPr/>
          <p:nvPr/>
        </p:nvSpPr>
        <p:spPr>
          <a:xfrm>
            <a:off x="5656722" y="5051601"/>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Payers</a:t>
            </a:r>
          </a:p>
        </p:txBody>
      </p:sp>
      <p:sp>
        <p:nvSpPr>
          <p:cNvPr id="23" name="Rectangle 22"/>
          <p:cNvSpPr/>
          <p:nvPr/>
        </p:nvSpPr>
        <p:spPr>
          <a:xfrm>
            <a:off x="6975551" y="1643634"/>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24" name="Rectangle 23"/>
          <p:cNvSpPr/>
          <p:nvPr/>
        </p:nvSpPr>
        <p:spPr>
          <a:xfrm>
            <a:off x="8564341" y="2280867"/>
            <a:ext cx="1372977"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25" name="Rectangle 24"/>
          <p:cNvSpPr/>
          <p:nvPr/>
        </p:nvSpPr>
        <p:spPr>
          <a:xfrm>
            <a:off x="8564340" y="1646239"/>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Buyers</a:t>
            </a:r>
          </a:p>
        </p:txBody>
      </p:sp>
      <p:sp>
        <p:nvSpPr>
          <p:cNvPr id="27" name="Rectangle 26"/>
          <p:cNvSpPr/>
          <p:nvPr/>
        </p:nvSpPr>
        <p:spPr>
          <a:xfrm>
            <a:off x="6975549" y="2934874"/>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Orders</a:t>
            </a:r>
          </a:p>
        </p:txBody>
      </p:sp>
      <p:sp>
        <p:nvSpPr>
          <p:cNvPr id="28" name="Rectangle 27"/>
          <p:cNvSpPr/>
          <p:nvPr/>
        </p:nvSpPr>
        <p:spPr>
          <a:xfrm>
            <a:off x="6975549" y="2280867"/>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29" name="Rectangle 28"/>
          <p:cNvSpPr/>
          <p:nvPr/>
        </p:nvSpPr>
        <p:spPr>
          <a:xfrm>
            <a:off x="6975549" y="3576630"/>
            <a:ext cx="1388586" cy="448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 Assignments</a:t>
            </a:r>
          </a:p>
        </p:txBody>
      </p:sp>
      <p:sp>
        <p:nvSpPr>
          <p:cNvPr id="30" name="Rectangle 29"/>
          <p:cNvSpPr/>
          <p:nvPr/>
        </p:nvSpPr>
        <p:spPr>
          <a:xfrm>
            <a:off x="8568332" y="2930786"/>
            <a:ext cx="1369999"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Reservation</a:t>
            </a:r>
          </a:p>
        </p:txBody>
      </p:sp>
      <p:sp>
        <p:nvSpPr>
          <p:cNvPr id="33" name="Rectangle 32"/>
          <p:cNvSpPr/>
          <p:nvPr/>
        </p:nvSpPr>
        <p:spPr>
          <a:xfrm>
            <a:off x="1552649" y="4999617"/>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34" name="Rectangle 33"/>
          <p:cNvSpPr/>
          <p:nvPr/>
        </p:nvSpPr>
        <p:spPr>
          <a:xfrm>
            <a:off x="1552649" y="5500517"/>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Promotions</a:t>
            </a:r>
          </a:p>
        </p:txBody>
      </p:sp>
      <p:sp>
        <p:nvSpPr>
          <p:cNvPr id="35" name="Rectangle 34"/>
          <p:cNvSpPr/>
          <p:nvPr/>
        </p:nvSpPr>
        <p:spPr>
          <a:xfrm>
            <a:off x="5656722" y="5595620"/>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Payments</a:t>
            </a:r>
          </a:p>
        </p:txBody>
      </p:sp>
      <p:sp>
        <p:nvSpPr>
          <p:cNvPr id="36" name="Rectangle 35"/>
          <p:cNvSpPr/>
          <p:nvPr/>
        </p:nvSpPr>
        <p:spPr>
          <a:xfrm>
            <a:off x="1549868" y="603742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37" name="Rectangle 36"/>
          <p:cNvSpPr/>
          <p:nvPr/>
        </p:nvSpPr>
        <p:spPr>
          <a:xfrm>
            <a:off x="9624710" y="5560811"/>
            <a:ext cx="1369999" cy="36910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Returns</a:t>
            </a:r>
          </a:p>
        </p:txBody>
      </p:sp>
      <p:sp>
        <p:nvSpPr>
          <p:cNvPr id="38" name="Rectangle 37"/>
          <p:cNvSpPr/>
          <p:nvPr/>
        </p:nvSpPr>
        <p:spPr>
          <a:xfrm>
            <a:off x="9612194" y="5051601"/>
            <a:ext cx="1373991"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Customers</a:t>
            </a:r>
          </a:p>
        </p:txBody>
      </p:sp>
      <p:sp>
        <p:nvSpPr>
          <p:cNvPr id="40" name="Rectangle 39"/>
          <p:cNvSpPr/>
          <p:nvPr/>
        </p:nvSpPr>
        <p:spPr>
          <a:xfrm>
            <a:off x="5656722" y="6139638"/>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External Gateways</a:t>
            </a:r>
          </a:p>
        </p:txBody>
      </p:sp>
      <p:sp>
        <p:nvSpPr>
          <p:cNvPr id="41" name="Rectangle 40"/>
          <p:cNvSpPr/>
          <p:nvPr/>
        </p:nvSpPr>
        <p:spPr>
          <a:xfrm>
            <a:off x="9610574" y="6044536"/>
            <a:ext cx="1373991"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Tree>
    <p:extLst>
      <p:ext uri="{BB962C8B-B14F-4D97-AF65-F5344CB8AC3E}">
        <p14:creationId xmlns:p14="http://schemas.microsoft.com/office/powerpoint/2010/main" val="99910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610" y="63699"/>
            <a:ext cx="11889564" cy="917575"/>
          </a:xfrm>
        </p:spPr>
        <p:txBody>
          <a:bodyPr/>
          <a:lstStyle/>
          <a:p>
            <a:r>
              <a:rPr lang="en-US" dirty="0"/>
              <a:t>.NET microservice and container guidance</a:t>
            </a:r>
          </a:p>
        </p:txBody>
      </p:sp>
      <p:sp>
        <p:nvSpPr>
          <p:cNvPr id="21" name="Rectangle 20">
            <a:extLst>
              <a:ext uri="{FF2B5EF4-FFF2-40B4-BE49-F238E27FC236}">
                <a16:creationId xmlns:a16="http://schemas.microsoft.com/office/drawing/2014/main" id="{7D29F224-0201-49D4-A578-D8B387DFED37}"/>
              </a:ext>
            </a:extLst>
          </p:cNvPr>
          <p:cNvSpPr/>
          <p:nvPr/>
        </p:nvSpPr>
        <p:spPr bwMode="auto">
          <a:xfrm>
            <a:off x="6218237" y="1197260"/>
            <a:ext cx="5911481" cy="54864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DDF30B65-373D-411F-935E-1B2EEA349CB3}"/>
              </a:ext>
            </a:extLst>
          </p:cNvPr>
          <p:cNvSpPr txBox="1">
            <a:spLocks/>
          </p:cNvSpPr>
          <p:nvPr/>
        </p:nvSpPr>
        <p:spPr>
          <a:xfrm>
            <a:off x="6719518" y="1349661"/>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MicroservicesArchitecture</a:t>
            </a:r>
            <a:endPar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26" name="Picture 25">
            <a:extLst>
              <a:ext uri="{FF2B5EF4-FFF2-40B4-BE49-F238E27FC236}">
                <a16:creationId xmlns:a16="http://schemas.microsoft.com/office/drawing/2014/main" id="{C19C7A7E-16F7-4B2B-9C92-03A04DF9D71B}"/>
              </a:ext>
            </a:extLst>
          </p:cNvPr>
          <p:cNvPicPr>
            <a:picLocks noChangeAspect="1"/>
          </p:cNvPicPr>
          <p:nvPr/>
        </p:nvPicPr>
        <p:blipFill>
          <a:blip r:embed="rId4"/>
          <a:stretch>
            <a:fillRect/>
          </a:stretch>
        </p:blipFill>
        <p:spPr>
          <a:xfrm>
            <a:off x="6292414" y="2497423"/>
            <a:ext cx="5762073" cy="4017677"/>
          </a:xfrm>
          <a:prstGeom prst="rect">
            <a:avLst/>
          </a:prstGeom>
        </p:spPr>
      </p:pic>
      <p:pic>
        <p:nvPicPr>
          <p:cNvPr id="1026" name="Picture 2">
            <a:extLst>
              <a:ext uri="{FF2B5EF4-FFF2-40B4-BE49-F238E27FC236}">
                <a16:creationId xmlns:a16="http://schemas.microsoft.com/office/drawing/2014/main" id="{8B592F79-1B3A-48C5-861F-A0AB4B34D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81" y="2210751"/>
            <a:ext cx="6032356" cy="406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AE768-128D-4F94-AA2E-9522CA6FADF2}"/>
              </a:ext>
            </a:extLst>
          </p:cNvPr>
          <p:cNvPicPr>
            <a:picLocks noChangeAspect="1"/>
          </p:cNvPicPr>
          <p:nvPr/>
        </p:nvPicPr>
        <p:blipFill>
          <a:blip r:embed="rId6"/>
          <a:stretch>
            <a:fillRect/>
          </a:stretch>
        </p:blipFill>
        <p:spPr>
          <a:xfrm>
            <a:off x="2757908" y="1795664"/>
            <a:ext cx="3371429" cy="323810"/>
          </a:xfrm>
          <a:prstGeom prst="rect">
            <a:avLst/>
          </a:prstGeom>
        </p:spPr>
      </p:pic>
    </p:spTree>
    <p:extLst>
      <p:ext uri="{BB962C8B-B14F-4D97-AF65-F5344CB8AC3E}">
        <p14:creationId xmlns:p14="http://schemas.microsoft.com/office/powerpoint/2010/main" val="17284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Building </a:t>
            </a:r>
            <a:r>
              <a:rPr lang="en-US" sz="4800" b="1" spc="-102" dirty="0">
                <a:ln w="3175">
                  <a:noFill/>
                </a:ln>
                <a:gradFill>
                  <a:gsLst>
                    <a:gs pos="1250">
                      <a:schemeClr val="tx1"/>
                    </a:gs>
                    <a:gs pos="100000">
                      <a:schemeClr val="tx1"/>
                    </a:gs>
                  </a:gsLst>
                  <a:lin ang="5400000" scaled="0"/>
                </a:gradFill>
                <a:latin typeface="+mj-lt"/>
                <a:cs typeface="Segoe UI" pitchFamily="34" charset="0"/>
              </a:rPr>
              <a:t>resilient</a:t>
            </a:r>
            <a:r>
              <a:rPr lang="en-US" sz="4800" spc="-102" dirty="0">
                <a:ln w="3175">
                  <a:noFill/>
                </a:ln>
                <a:gradFill>
                  <a:gsLst>
                    <a:gs pos="1250">
                      <a:schemeClr val="tx1"/>
                    </a:gs>
                    <a:gs pos="100000">
                      <a:schemeClr val="tx1"/>
                    </a:gs>
                  </a:gsLst>
                  <a:lin ang="5400000" scaled="0"/>
                </a:gradFill>
                <a:latin typeface="+mj-lt"/>
                <a:cs typeface="Segoe UI" pitchFamily="34" charset="0"/>
              </a:rPr>
              <a:t> cloud applications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Retries w/ exponential backoff &amp; Circuit-Breakers</a:t>
            </a:r>
          </a:p>
        </p:txBody>
      </p:sp>
    </p:spTree>
    <p:extLst>
      <p:ext uri="{BB962C8B-B14F-4D97-AF65-F5344CB8AC3E}">
        <p14:creationId xmlns:p14="http://schemas.microsoft.com/office/powerpoint/2010/main" val="205013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100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79637" y="136366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4657730" y="346010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836833" y="229147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836833" y="364636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7673645" y="319175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7776943" y="315269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7673645" y="183779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7776943" y="179873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757336" y="525940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2879127" y="524961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7807052" y="342963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805195" y="206930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2817962" y="559795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7673645" y="453772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7776943" y="449866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7805195" y="476922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843725" y="499108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4219458" y="566580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24" name="Rounded Rectangle 66"/>
          <p:cNvSpPr/>
          <p:nvPr/>
        </p:nvSpPr>
        <p:spPr bwMode="auto">
          <a:xfrm>
            <a:off x="4314614" y="318823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4436405" y="317845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5554802" y="351446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3953300" y="4111721"/>
            <a:ext cx="655215" cy="113789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2371247" y="142184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0" y="112940"/>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Retries with Exponential Backoff</a:t>
            </a:r>
          </a:p>
        </p:txBody>
      </p:sp>
      <p:sp>
        <p:nvSpPr>
          <p:cNvPr id="76" name="Rectangle 75"/>
          <p:cNvSpPr/>
          <p:nvPr/>
        </p:nvSpPr>
        <p:spPr>
          <a:xfrm>
            <a:off x="3378690" y="380265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3078867" y="413126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6914422" y="3429638"/>
            <a:ext cx="585160"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5559395" y="2558707"/>
            <a:ext cx="2108085" cy="1190347"/>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551460" y="1837796"/>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5569108" y="2350052"/>
            <a:ext cx="2108085" cy="1190347"/>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2</a:t>
              </a:r>
            </a:p>
          </p:txBody>
        </p:sp>
      </p:grpSp>
      <p:grpSp>
        <p:nvGrpSpPr>
          <p:cNvPr id="105" name="Group 104">
            <a:extLst>
              <a:ext uri="{FF2B5EF4-FFF2-40B4-BE49-F238E27FC236}">
                <a16:creationId xmlns:a16="http://schemas.microsoft.com/office/drawing/2014/main" id="{F9EFD751-C47B-4ECE-8F24-1FE4B7C8B556}"/>
              </a:ext>
            </a:extLst>
          </p:cNvPr>
          <p:cNvGrpSpPr/>
          <p:nvPr/>
        </p:nvGrpSpPr>
        <p:grpSpPr>
          <a:xfrm>
            <a:off x="5564494" y="1758416"/>
            <a:ext cx="2108085" cy="1592934"/>
            <a:chOff x="5559395" y="2156120"/>
            <a:chExt cx="2108085" cy="1592934"/>
          </a:xfrm>
        </p:grpSpPr>
        <p:cxnSp>
          <p:nvCxnSpPr>
            <p:cNvPr id="106" name="Straight Arrow Connector 105">
              <a:extLst>
                <a:ext uri="{FF2B5EF4-FFF2-40B4-BE49-F238E27FC236}">
                  <a16:creationId xmlns:a16="http://schemas.microsoft.com/office/drawing/2014/main" id="{15568431-5B39-46C4-B265-8A509465807F}"/>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9" name="Speech Bubble: Rectangle with Corners Rounded 108">
              <a:extLst>
                <a:ext uri="{FF2B5EF4-FFF2-40B4-BE49-F238E27FC236}">
                  <a16:creationId xmlns:a16="http://schemas.microsoft.com/office/drawing/2014/main" id="{0F10ED0B-3E2A-4A26-9509-3F518DA048BA}"/>
                </a:ext>
              </a:extLst>
            </p:cNvPr>
            <p:cNvSpPr/>
            <p:nvPr/>
          </p:nvSpPr>
          <p:spPr bwMode="auto">
            <a:xfrm>
              <a:off x="5559395" y="2156120"/>
              <a:ext cx="1317684" cy="909511"/>
            </a:xfrm>
            <a:prstGeom prst="wedgeRoundRectCallout">
              <a:avLst>
                <a:gd name="adj1" fmla="val 55719"/>
                <a:gd name="adj2" fmla="val 101518"/>
                <a:gd name="adj3" fmla="val 16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3</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Success!</a:t>
              </a:r>
            </a:p>
          </p:txBody>
        </p:sp>
      </p:grpSp>
    </p:spTree>
    <p:extLst>
      <p:ext uri="{BB962C8B-B14F-4D97-AF65-F5344CB8AC3E}">
        <p14:creationId xmlns:p14="http://schemas.microsoft.com/office/powerpoint/2010/main" val="11762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1"/>
                                        </p:tgtEl>
                                      </p:cBhvr>
                                    </p:animEffect>
                                    <p:animScale>
                                      <p:cBhvr>
                                        <p:cTn id="12" dur="250" autoRev="1" fill="hold"/>
                                        <p:tgtEl>
                                          <p:spTgt spid="10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down)">
                                      <p:cBhvr>
                                        <p:cTn id="3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79637" y="136366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4657730" y="346010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836833" y="229147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836833" y="364636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7673645" y="319175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7776943" y="315269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7673645" y="183779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7776943" y="179873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757336" y="525940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2879127" y="524961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7807052" y="342963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805195" y="206930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2817962" y="559795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7673645" y="453772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7776943" y="449866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7805195" y="476922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843725" y="499108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4219458" y="566580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24" name="Rounded Rectangle 66"/>
          <p:cNvSpPr/>
          <p:nvPr/>
        </p:nvSpPr>
        <p:spPr bwMode="auto">
          <a:xfrm>
            <a:off x="4314614" y="318823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4436405" y="317845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5554802" y="351446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3953300" y="4111721"/>
            <a:ext cx="655215" cy="113789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2371247" y="142184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0" y="-7130"/>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Retries with Exponential Backoff</a:t>
            </a:r>
          </a:p>
        </p:txBody>
      </p:sp>
      <p:sp>
        <p:nvSpPr>
          <p:cNvPr id="76" name="Rectangle 75"/>
          <p:cNvSpPr/>
          <p:nvPr/>
        </p:nvSpPr>
        <p:spPr>
          <a:xfrm>
            <a:off x="3378690" y="380265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3078867" y="413126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6914422" y="3429638"/>
            <a:ext cx="585160"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5559395" y="2558707"/>
            <a:ext cx="2108085" cy="1190347"/>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551460" y="1837796"/>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5569108" y="2350052"/>
            <a:ext cx="2108085" cy="1190347"/>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2</a:t>
              </a:r>
            </a:p>
          </p:txBody>
        </p:sp>
      </p:grpSp>
      <p:grpSp>
        <p:nvGrpSpPr>
          <p:cNvPr id="64" name="Group 63">
            <a:extLst>
              <a:ext uri="{FF2B5EF4-FFF2-40B4-BE49-F238E27FC236}">
                <a16:creationId xmlns:a16="http://schemas.microsoft.com/office/drawing/2014/main" id="{CE85D503-1ABE-4876-9E8F-D0F03418CC9E}"/>
              </a:ext>
            </a:extLst>
          </p:cNvPr>
          <p:cNvGrpSpPr/>
          <p:nvPr/>
        </p:nvGrpSpPr>
        <p:grpSpPr>
          <a:xfrm>
            <a:off x="5566102" y="2124733"/>
            <a:ext cx="2108085" cy="1190347"/>
            <a:chOff x="5559395" y="2558707"/>
            <a:chExt cx="2108085" cy="1190347"/>
          </a:xfrm>
        </p:grpSpPr>
        <p:cxnSp>
          <p:nvCxnSpPr>
            <p:cNvPr id="65" name="Straight Arrow Connector 64">
              <a:extLst>
                <a:ext uri="{FF2B5EF4-FFF2-40B4-BE49-F238E27FC236}">
                  <a16:creationId xmlns:a16="http://schemas.microsoft.com/office/drawing/2014/main" id="{049AD8F1-4B86-4D8B-8705-7EC98F0B84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6" name="Speech Bubble: Rectangle with Corners Rounded 65">
              <a:extLst>
                <a:ext uri="{FF2B5EF4-FFF2-40B4-BE49-F238E27FC236}">
                  <a16:creationId xmlns:a16="http://schemas.microsoft.com/office/drawing/2014/main" id="{6B729216-0057-4676-BAD1-5DBC15A3EB51}"/>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3</a:t>
              </a:r>
            </a:p>
          </p:txBody>
        </p:sp>
      </p:grpSp>
      <p:grpSp>
        <p:nvGrpSpPr>
          <p:cNvPr id="67" name="Group 66">
            <a:extLst>
              <a:ext uri="{FF2B5EF4-FFF2-40B4-BE49-F238E27FC236}">
                <a16:creationId xmlns:a16="http://schemas.microsoft.com/office/drawing/2014/main" id="{E4D79A9B-B9E3-483B-A7A6-F83AB7D518BA}"/>
              </a:ext>
            </a:extLst>
          </p:cNvPr>
          <p:cNvGrpSpPr/>
          <p:nvPr/>
        </p:nvGrpSpPr>
        <p:grpSpPr>
          <a:xfrm>
            <a:off x="5241180" y="1508908"/>
            <a:ext cx="2434684" cy="1655214"/>
            <a:chOff x="5232796" y="2093840"/>
            <a:chExt cx="2434684" cy="1655214"/>
          </a:xfrm>
        </p:grpSpPr>
        <p:cxnSp>
          <p:nvCxnSpPr>
            <p:cNvPr id="68" name="Straight Arrow Connector 67">
              <a:extLst>
                <a:ext uri="{FF2B5EF4-FFF2-40B4-BE49-F238E27FC236}">
                  <a16:creationId xmlns:a16="http://schemas.microsoft.com/office/drawing/2014/main" id="{6A5CF796-005F-44B0-BE39-ADAEB8592FD4}"/>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9" name="Speech Bubble: Rectangle with Corners Rounded 68">
              <a:extLst>
                <a:ext uri="{FF2B5EF4-FFF2-40B4-BE49-F238E27FC236}">
                  <a16:creationId xmlns:a16="http://schemas.microsoft.com/office/drawing/2014/main" id="{685F3103-D584-4509-B29E-6F0E9BB80219}"/>
                </a:ext>
              </a:extLst>
            </p:cNvPr>
            <p:cNvSpPr/>
            <p:nvPr/>
          </p:nvSpPr>
          <p:spPr bwMode="auto">
            <a:xfrm>
              <a:off x="5232796" y="2093840"/>
              <a:ext cx="1644283" cy="971791"/>
            </a:xfrm>
            <a:prstGeom prst="wedgeRoundRectCallout">
              <a:avLst>
                <a:gd name="adj1" fmla="val 58872"/>
                <a:gd name="adj2" fmla="val 87493"/>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4!</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Open Circuit!</a:t>
              </a:r>
            </a:p>
          </p:txBody>
        </p:sp>
      </p:grpSp>
      <p:grpSp>
        <p:nvGrpSpPr>
          <p:cNvPr id="79" name="Group 78">
            <a:extLst>
              <a:ext uri="{FF2B5EF4-FFF2-40B4-BE49-F238E27FC236}">
                <a16:creationId xmlns:a16="http://schemas.microsoft.com/office/drawing/2014/main" id="{33E52B63-4C1B-4331-9F6C-4B9EF7AF5DF4}"/>
              </a:ext>
            </a:extLst>
          </p:cNvPr>
          <p:cNvGrpSpPr/>
          <p:nvPr/>
        </p:nvGrpSpPr>
        <p:grpSpPr>
          <a:xfrm>
            <a:off x="4388826" y="4131266"/>
            <a:ext cx="2525596" cy="1138050"/>
            <a:chOff x="4261538" y="1633821"/>
            <a:chExt cx="2525596" cy="1138050"/>
          </a:xfrm>
        </p:grpSpPr>
        <p:cxnSp>
          <p:nvCxnSpPr>
            <p:cNvPr id="80" name="Straight Arrow Connector 79">
              <a:extLst>
                <a:ext uri="{FF2B5EF4-FFF2-40B4-BE49-F238E27FC236}">
                  <a16:creationId xmlns:a16="http://schemas.microsoft.com/office/drawing/2014/main" id="{196762AA-05BE-4471-82F7-CBC6E70CED60}"/>
                </a:ext>
              </a:extLst>
            </p:cNvPr>
            <p:cNvCxnSpPr>
              <a:cxnSpLocks/>
            </p:cNvCxnSpPr>
            <p:nvPr/>
          </p:nvCxnSpPr>
          <p:spPr>
            <a:xfrm flipH="1">
              <a:off x="4261538" y="1633821"/>
              <a:ext cx="655227" cy="1128137"/>
            </a:xfrm>
            <a:prstGeom prst="straightConnector1">
              <a:avLst/>
            </a:prstGeom>
            <a:noFill/>
            <a:ln w="12700" cap="flat" cmpd="sng" algn="ctr">
              <a:solidFill>
                <a:sysClr val="windowText" lastClr="000000"/>
              </a:solidFill>
              <a:prstDash val="solid"/>
              <a:miter lim="800000"/>
              <a:tailEnd type="triangle"/>
            </a:ln>
            <a:effectLst/>
          </p:spPr>
        </p:cxnSp>
        <p:sp>
          <p:nvSpPr>
            <p:cNvPr id="81" name="Speech Bubble: Rectangle with Corners Rounded 80">
              <a:extLst>
                <a:ext uri="{FF2B5EF4-FFF2-40B4-BE49-F238E27FC236}">
                  <a16:creationId xmlns:a16="http://schemas.microsoft.com/office/drawing/2014/main" id="{1206DB14-6BD3-4B7F-AED3-FEC38DAC6F57}"/>
                </a:ext>
              </a:extLst>
            </p:cNvPr>
            <p:cNvSpPr/>
            <p:nvPr/>
          </p:nvSpPr>
          <p:spPr bwMode="auto">
            <a:xfrm>
              <a:off x="5142851" y="1800080"/>
              <a:ext cx="1644283" cy="971791"/>
            </a:xfrm>
            <a:prstGeom prst="wedgeRoundRectCallout">
              <a:avLst>
                <a:gd name="adj1" fmla="val -79174"/>
                <a:gd name="adj2" fmla="val -2078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Respond 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Exception</a:t>
              </a:r>
            </a:p>
          </p:txBody>
        </p:sp>
      </p:grpSp>
      <p:sp>
        <p:nvSpPr>
          <p:cNvPr id="71" name="Rectangle 70">
            <a:extLst>
              <a:ext uri="{FF2B5EF4-FFF2-40B4-BE49-F238E27FC236}">
                <a16:creationId xmlns:a16="http://schemas.microsoft.com/office/drawing/2014/main" id="{816C0BB7-7F70-4BBD-9B6D-7322F1357DF5}"/>
              </a:ext>
            </a:extLst>
          </p:cNvPr>
          <p:cNvSpPr/>
          <p:nvPr/>
        </p:nvSpPr>
        <p:spPr>
          <a:xfrm>
            <a:off x="122237" y="562213"/>
            <a:ext cx="12055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srgbClr val="C00000"/>
                </a:solidFill>
                <a:effectLst/>
                <a:uLnTx/>
                <a:uFillTx/>
                <a:latin typeface="Segoe UI"/>
                <a:ea typeface="+mn-ea"/>
                <a:cs typeface="+mn-cs"/>
              </a:rPr>
              <a:t>+ Circuit Breaker</a:t>
            </a:r>
          </a:p>
        </p:txBody>
      </p:sp>
    </p:spTree>
    <p:extLst>
      <p:ext uri="{BB962C8B-B14F-4D97-AF65-F5344CB8AC3E}">
        <p14:creationId xmlns:p14="http://schemas.microsoft.com/office/powerpoint/2010/main" val="211505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wipe(down)">
                                      <p:cBhvr>
                                        <p:cTn id="14" dur="500"/>
                                        <p:tgtEl>
                                          <p:spTgt spid="14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down)">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down)">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up)">
                                      <p:cBhvr>
                                        <p:cTn id="5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7</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8</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206734" y="-27615"/>
            <a:ext cx="1192229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Risk of Partial Failure Amplified by Microservices</a:t>
            </a: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
        <p:nvSpPr>
          <p:cNvPr id="3" name="Right Brace 2"/>
          <p:cNvSpPr/>
          <p:nvPr/>
        </p:nvSpPr>
        <p:spPr>
          <a:xfrm rot="5400000">
            <a:off x="8769388" y="3340370"/>
            <a:ext cx="272567" cy="4368810"/>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Rectangle 346"/>
          <p:cNvSpPr/>
          <p:nvPr/>
        </p:nvSpPr>
        <p:spPr>
          <a:xfrm>
            <a:off x="10182744" y="3368155"/>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6</a:t>
            </a:r>
          </a:p>
        </p:txBody>
      </p:sp>
      <p:cxnSp>
        <p:nvCxnSpPr>
          <p:cNvPr id="348" name="Straight Arrow Connector 347"/>
          <p:cNvCxnSpPr>
            <a:cxnSpLocks/>
          </p:cNvCxnSpPr>
          <p:nvPr/>
        </p:nvCxnSpPr>
        <p:spPr>
          <a:xfrm flipV="1">
            <a:off x="9270513" y="3593195"/>
            <a:ext cx="1099582" cy="488088"/>
          </a:xfrm>
          <a:prstGeom prst="straightConnector1">
            <a:avLst/>
          </a:prstGeom>
          <a:noFill/>
          <a:ln w="44450" cap="flat" cmpd="sng" algn="ctr">
            <a:solidFill>
              <a:srgbClr val="FF0000"/>
            </a:solidFill>
            <a:prstDash val="solid"/>
            <a:miter lim="800000"/>
            <a:tailEnd type="triangle"/>
          </a:ln>
          <a:effectLst/>
        </p:spPr>
      </p:cxnSp>
      <p:sp>
        <p:nvSpPr>
          <p:cNvPr id="349" name="Rectangle 348"/>
          <p:cNvSpPr/>
          <p:nvPr/>
        </p:nvSpPr>
        <p:spPr>
          <a:xfrm>
            <a:off x="8157457" y="5617261"/>
            <a:ext cx="1474443"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Anti-patterns</a:t>
            </a:r>
          </a:p>
        </p:txBody>
      </p:sp>
    </p:spTree>
    <p:extLst>
      <p:ext uri="{BB962C8B-B14F-4D97-AF65-F5344CB8AC3E}">
        <p14:creationId xmlns:p14="http://schemas.microsoft.com/office/powerpoint/2010/main" val="1971725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EB608-368B-4C3E-90F0-8236EC9B20A4}"/>
              </a:ext>
            </a:extLst>
          </p:cNvPr>
          <p:cNvSpPr>
            <a:spLocks noGrp="1"/>
          </p:cNvSpPr>
          <p:nvPr>
            <p:ph type="body" sz="quarter" idx="10"/>
          </p:nvPr>
        </p:nvSpPr>
        <p:spPr>
          <a:xfrm>
            <a:off x="274637" y="1212850"/>
            <a:ext cx="12161837" cy="5312223"/>
          </a:xfrm>
        </p:spPr>
        <p:txBody>
          <a:bodyPr/>
          <a:lstStyle/>
          <a:p>
            <a:pPr marL="742950" indent="-742950">
              <a:buFont typeface="+mj-lt"/>
              <a:buAutoNum type="arabicPeriod"/>
            </a:pPr>
            <a:r>
              <a:rPr lang="en-SG" sz="2800" dirty="0"/>
              <a:t>The network is reliable</a:t>
            </a:r>
          </a:p>
          <a:p>
            <a:pPr marL="742950" indent="-742950">
              <a:buFont typeface="+mj-lt"/>
              <a:buAutoNum type="arabicPeriod"/>
            </a:pPr>
            <a:r>
              <a:rPr lang="en-SG" sz="2800" dirty="0"/>
              <a:t>Latency isn’t a problem</a:t>
            </a:r>
          </a:p>
          <a:p>
            <a:pPr marL="742950" indent="-742950">
              <a:buFont typeface="+mj-lt"/>
              <a:buAutoNum type="arabicPeriod"/>
            </a:pPr>
            <a:r>
              <a:rPr lang="en-SG" sz="2800" dirty="0"/>
              <a:t>Bandwidth isn’t a problem</a:t>
            </a:r>
          </a:p>
          <a:p>
            <a:pPr marL="742950" indent="-742950">
              <a:buFont typeface="+mj-lt"/>
              <a:buAutoNum type="arabicPeriod"/>
            </a:pPr>
            <a:r>
              <a:rPr lang="en-SG" sz="2800" dirty="0"/>
              <a:t>The network is secure</a:t>
            </a:r>
          </a:p>
          <a:p>
            <a:pPr marL="742950" indent="-742950">
              <a:buFont typeface="+mj-lt"/>
              <a:buAutoNum type="arabicPeriod"/>
            </a:pPr>
            <a:r>
              <a:rPr lang="en-SG" sz="2800" dirty="0"/>
              <a:t>The topology won’t change</a:t>
            </a:r>
          </a:p>
          <a:p>
            <a:pPr marL="742950" indent="-742950">
              <a:buFont typeface="+mj-lt"/>
              <a:buAutoNum type="arabicPeriod"/>
            </a:pPr>
            <a:r>
              <a:rPr lang="en-SG" sz="2800" dirty="0"/>
              <a:t>The administrator will know what to do</a:t>
            </a:r>
          </a:p>
          <a:p>
            <a:pPr marL="742950" indent="-742950">
              <a:buFont typeface="+mj-lt"/>
              <a:buAutoNum type="arabicPeriod"/>
            </a:pPr>
            <a:r>
              <a:rPr lang="en-SG" sz="2800" dirty="0"/>
              <a:t>Transport cost isn’t a problem</a:t>
            </a:r>
          </a:p>
          <a:p>
            <a:pPr marL="742950" indent="-742950">
              <a:buFont typeface="+mj-lt"/>
              <a:buAutoNum type="arabicPeriod"/>
            </a:pPr>
            <a:r>
              <a:rPr lang="en-SG" sz="2800" dirty="0"/>
              <a:t>The network is homogeneous</a:t>
            </a:r>
          </a:p>
          <a:p>
            <a:pPr marL="742950" indent="-742950">
              <a:buFont typeface="+mj-lt"/>
              <a:buAutoNum type="arabicPeriod"/>
            </a:pPr>
            <a:r>
              <a:rPr lang="en-SG" sz="2800" dirty="0"/>
              <a:t>The system is atomic/monolithic</a:t>
            </a:r>
          </a:p>
          <a:p>
            <a:pPr marL="742950" indent="-742950">
              <a:buFont typeface="+mj-lt"/>
              <a:buAutoNum type="arabicPeriod"/>
            </a:pPr>
            <a:r>
              <a:rPr lang="en-SG" sz="2800" dirty="0"/>
              <a:t>The system is finished</a:t>
            </a:r>
          </a:p>
          <a:p>
            <a:pPr marL="742950" indent="-742950">
              <a:buFont typeface="+mj-lt"/>
              <a:buAutoNum type="arabicPeriod"/>
            </a:pPr>
            <a:r>
              <a:rPr lang="en-SG" sz="2800" dirty="0"/>
              <a:t>Business logic can and should be centralized</a:t>
            </a:r>
          </a:p>
        </p:txBody>
      </p:sp>
      <p:sp>
        <p:nvSpPr>
          <p:cNvPr id="3" name="Title 2">
            <a:extLst>
              <a:ext uri="{FF2B5EF4-FFF2-40B4-BE49-F238E27FC236}">
                <a16:creationId xmlns:a16="http://schemas.microsoft.com/office/drawing/2014/main" id="{B2DFBA43-4BCC-4592-BF9F-FEF2BB4612D2}"/>
              </a:ext>
            </a:extLst>
          </p:cNvPr>
          <p:cNvSpPr>
            <a:spLocks noGrp="1"/>
          </p:cNvSpPr>
          <p:nvPr>
            <p:ph type="title"/>
          </p:nvPr>
        </p:nvSpPr>
        <p:spPr/>
        <p:txBody>
          <a:bodyPr/>
          <a:lstStyle/>
          <a:p>
            <a:r>
              <a:rPr lang="en-SG" dirty="0"/>
              <a:t>Distributed Systems : Fallacies</a:t>
            </a:r>
          </a:p>
        </p:txBody>
      </p:sp>
    </p:spTree>
    <p:extLst>
      <p:ext uri="{BB962C8B-B14F-4D97-AF65-F5344CB8AC3E}">
        <p14:creationId xmlns:p14="http://schemas.microsoft.com/office/powerpoint/2010/main" val="306813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122237" y="163523"/>
            <a:ext cx="11963400" cy="156966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How to minimize exponential failures in microservices</a:t>
            </a:r>
          </a:p>
        </p:txBody>
      </p:sp>
      <p:sp>
        <p:nvSpPr>
          <p:cNvPr id="351" name="Text Placeholder 4"/>
          <p:cNvSpPr>
            <a:spLocks noGrp="1"/>
          </p:cNvSpPr>
          <p:nvPr>
            <p:ph type="body" sz="quarter" idx="10"/>
          </p:nvPr>
        </p:nvSpPr>
        <p:spPr>
          <a:xfrm>
            <a:off x="808037" y="2354262"/>
            <a:ext cx="10896600" cy="1791260"/>
          </a:xfrm>
        </p:spPr>
        <p:txBody>
          <a:bodyPr/>
          <a:lstStyle/>
          <a:p>
            <a:pPr marL="571500" indent="-571500">
              <a:buFont typeface="Wingdings" panose="05000000000000000000" pitchFamily="2" charset="2"/>
              <a:buChar char="§"/>
            </a:pPr>
            <a:r>
              <a:rPr lang="en-US" sz="3600"/>
              <a:t>Circuit-Breakers </a:t>
            </a:r>
          </a:p>
          <a:p>
            <a:pPr marL="571500" indent="-571500">
              <a:buFont typeface="Wingdings" panose="05000000000000000000" pitchFamily="2" charset="2"/>
              <a:buChar char="§"/>
            </a:pPr>
            <a:r>
              <a:rPr lang="en-US" sz="3600"/>
              <a:t>Avoid long Http call chains within the same request/response cycle </a:t>
            </a:r>
          </a:p>
        </p:txBody>
      </p:sp>
    </p:spTree>
    <p:extLst>
      <p:ext uri="{BB962C8B-B14F-4D97-AF65-F5344CB8AC3E}">
        <p14:creationId xmlns:p14="http://schemas.microsoft.com/office/powerpoint/2010/main" val="591325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37" y="-46325"/>
            <a:ext cx="11963400" cy="132343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000" spc="-102" dirty="0">
                <a:ln w="3175">
                  <a:noFill/>
                </a:ln>
                <a:gradFill>
                  <a:gsLst>
                    <a:gs pos="1250">
                      <a:schemeClr val="tx1"/>
                    </a:gs>
                    <a:gs pos="100000">
                      <a:schemeClr val="tx1"/>
                    </a:gs>
                  </a:gsLst>
                  <a:lin ang="5400000" scaled="0"/>
                </a:gradFill>
                <a:latin typeface="+mj-lt"/>
                <a:cs typeface="Segoe UI" pitchFamily="34" charset="0"/>
              </a:rPr>
              <a:t>Synchronous vs. Async communication across Microservices</a:t>
            </a:r>
          </a:p>
        </p:txBody>
      </p:sp>
      <p:sp>
        <p:nvSpPr>
          <p:cNvPr id="26" name="Hexagon 25"/>
          <p:cNvSpPr>
            <a:spLocks noChangeAspect="1"/>
          </p:cNvSpPr>
          <p:nvPr/>
        </p:nvSpPr>
        <p:spPr bwMode="auto">
          <a:xfrm>
            <a:off x="7713095" y="1587734"/>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a:spLocks noChangeAspect="1"/>
          </p:cNvSpPr>
          <p:nvPr/>
        </p:nvSpPr>
        <p:spPr bwMode="auto">
          <a:xfrm>
            <a:off x="9224932" y="1587734"/>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16" name="Hexagon 15"/>
          <p:cNvSpPr>
            <a:spLocks noChangeAspect="1"/>
          </p:cNvSpPr>
          <p:nvPr/>
        </p:nvSpPr>
        <p:spPr bwMode="auto">
          <a:xfrm>
            <a:off x="6201258" y="1587734"/>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11" name="Hexagon 10"/>
          <p:cNvSpPr>
            <a:spLocks noChangeAspect="1"/>
          </p:cNvSpPr>
          <p:nvPr/>
        </p:nvSpPr>
        <p:spPr bwMode="auto">
          <a:xfrm>
            <a:off x="10736769" y="1579067"/>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7" name="Rectangle 36"/>
          <p:cNvSpPr/>
          <p:nvPr/>
        </p:nvSpPr>
        <p:spPr bwMode="auto">
          <a:xfrm>
            <a:off x="3170237" y="1592262"/>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44" name="Rectangle 43"/>
          <p:cNvSpPr/>
          <p:nvPr/>
        </p:nvSpPr>
        <p:spPr>
          <a:xfrm>
            <a:off x="3091180" y="2324893"/>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123" name="Group 122"/>
          <p:cNvGrpSpPr/>
          <p:nvPr/>
        </p:nvGrpSpPr>
        <p:grpSpPr>
          <a:xfrm>
            <a:off x="4541837" y="1462566"/>
            <a:ext cx="6248400" cy="480686"/>
            <a:chOff x="3604974" y="1462566"/>
            <a:chExt cx="6248400" cy="480686"/>
          </a:xfrm>
        </p:grpSpPr>
        <p:cxnSp>
          <p:nvCxnSpPr>
            <p:cNvPr id="46" name="Straight Arrow Connector 45"/>
            <p:cNvCxnSpPr>
              <a:stCxn id="37" idx="3"/>
              <a:endCxn id="16" idx="3"/>
            </p:cNvCxnSpPr>
            <p:nvPr/>
          </p:nvCxnSpPr>
          <p:spPr>
            <a:xfrm flipV="1">
              <a:off x="3604974" y="1932898"/>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6" idx="0"/>
              <a:endCxn id="26" idx="3"/>
            </p:cNvCxnSpPr>
            <p:nvPr/>
          </p:nvCxnSpPr>
          <p:spPr>
            <a:xfrm>
              <a:off x="6036027"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26" idx="0"/>
              <a:endCxn id="21" idx="3"/>
            </p:cNvCxnSpPr>
            <p:nvPr/>
          </p:nvCxnSpPr>
          <p:spPr>
            <a:xfrm>
              <a:off x="7547864"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1" idx="0"/>
              <a:endCxn id="11" idx="3"/>
            </p:cNvCxnSpPr>
            <p:nvPr/>
          </p:nvCxnSpPr>
          <p:spPr>
            <a:xfrm flipV="1">
              <a:off x="9059701" y="1924231"/>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944241" y="1470637"/>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67" name="Rectangle 66"/>
            <p:cNvSpPr/>
            <p:nvPr/>
          </p:nvSpPr>
          <p:spPr>
            <a:xfrm>
              <a:off x="7491174" y="146256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68" name="Rectangle 67"/>
            <p:cNvSpPr/>
            <p:nvPr/>
          </p:nvSpPr>
          <p:spPr>
            <a:xfrm>
              <a:off x="8992241" y="146256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70" name="Rectangle 69"/>
            <p:cNvSpPr/>
            <p:nvPr/>
          </p:nvSpPr>
          <p:spPr>
            <a:xfrm>
              <a:off x="4115441" y="1481587"/>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grpSp>
        <p:nvGrpSpPr>
          <p:cNvPr id="124" name="Group 123"/>
          <p:cNvGrpSpPr/>
          <p:nvPr/>
        </p:nvGrpSpPr>
        <p:grpSpPr>
          <a:xfrm>
            <a:off x="4541837" y="2041328"/>
            <a:ext cx="6215663" cy="480686"/>
            <a:chOff x="3170237" y="2041328"/>
            <a:chExt cx="6215663" cy="480686"/>
          </a:xfrm>
        </p:grpSpPr>
        <p:cxnSp>
          <p:nvCxnSpPr>
            <p:cNvPr id="60" name="Straight Arrow Connector 59"/>
            <p:cNvCxnSpPr/>
            <p:nvPr/>
          </p:nvCxnSpPr>
          <p:spPr>
            <a:xfrm flipV="1">
              <a:off x="3170237" y="2051582"/>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5601290"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7113127"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V="1">
              <a:off x="8624964" y="2042915"/>
              <a:ext cx="740205" cy="866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504944" y="2049399"/>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6" name="Rectangle 75"/>
            <p:cNvSpPr/>
            <p:nvPr/>
          </p:nvSpPr>
          <p:spPr>
            <a:xfrm>
              <a:off x="7024204" y="204132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7" name="Rectangle 76"/>
            <p:cNvSpPr/>
            <p:nvPr/>
          </p:nvSpPr>
          <p:spPr>
            <a:xfrm>
              <a:off x="8524767" y="204132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9" name="Rectangle 78"/>
            <p:cNvSpPr/>
            <p:nvPr/>
          </p:nvSpPr>
          <p:spPr>
            <a:xfrm>
              <a:off x="3636064" y="2060349"/>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grpSp>
        <p:nvGrpSpPr>
          <p:cNvPr id="125" name="Group 124"/>
          <p:cNvGrpSpPr/>
          <p:nvPr/>
        </p:nvGrpSpPr>
        <p:grpSpPr>
          <a:xfrm>
            <a:off x="4541838" y="2487550"/>
            <a:ext cx="7097171" cy="414756"/>
            <a:chOff x="3289058" y="2487550"/>
            <a:chExt cx="8349952" cy="414756"/>
          </a:xfrm>
        </p:grpSpPr>
        <p:sp>
          <p:nvSpPr>
            <p:cNvPr id="80" name="Rectangle 79"/>
            <p:cNvSpPr/>
            <p:nvPr/>
          </p:nvSpPr>
          <p:spPr>
            <a:xfrm>
              <a:off x="5155206" y="2563752"/>
              <a:ext cx="4268990"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a:ea typeface="+mn-ea"/>
                  <a:cs typeface="+mn-cs"/>
                </a:rPr>
                <a:t>Same Http Request/Response cycle!</a:t>
              </a:r>
            </a:p>
          </p:txBody>
        </p:sp>
        <p:sp>
          <p:nvSpPr>
            <p:cNvPr id="81" name="Right Brace 80"/>
            <p:cNvSpPr/>
            <p:nvPr/>
          </p:nvSpPr>
          <p:spPr>
            <a:xfrm rot="5400000">
              <a:off x="7364201" y="-1587593"/>
              <a:ext cx="199666" cy="8349952"/>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2" name="Rectangle 81"/>
          <p:cNvSpPr/>
          <p:nvPr/>
        </p:nvSpPr>
        <p:spPr>
          <a:xfrm>
            <a:off x="6263234" y="1788140"/>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83" name="Rectangle 82"/>
          <p:cNvSpPr/>
          <p:nvPr/>
        </p:nvSpPr>
        <p:spPr>
          <a:xfrm>
            <a:off x="7693049" y="1789881"/>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84" name="Rectangle 83"/>
          <p:cNvSpPr/>
          <p:nvPr/>
        </p:nvSpPr>
        <p:spPr>
          <a:xfrm>
            <a:off x="9261175" y="1789881"/>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85" name="Rectangle 84"/>
          <p:cNvSpPr/>
          <p:nvPr/>
        </p:nvSpPr>
        <p:spPr>
          <a:xfrm>
            <a:off x="10847274" y="1776847"/>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sp>
        <p:nvSpPr>
          <p:cNvPr id="89" name="Hexagon 88"/>
          <p:cNvSpPr>
            <a:spLocks noChangeAspect="1"/>
          </p:cNvSpPr>
          <p:nvPr/>
        </p:nvSpPr>
        <p:spPr bwMode="auto">
          <a:xfrm>
            <a:off x="7744565" y="3443455"/>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0" name="Hexagon 89"/>
          <p:cNvSpPr>
            <a:spLocks noChangeAspect="1"/>
          </p:cNvSpPr>
          <p:nvPr/>
        </p:nvSpPr>
        <p:spPr bwMode="auto">
          <a:xfrm>
            <a:off x="9256402" y="3443455"/>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1" name="Hexagon 90"/>
          <p:cNvSpPr>
            <a:spLocks noChangeAspect="1"/>
          </p:cNvSpPr>
          <p:nvPr/>
        </p:nvSpPr>
        <p:spPr bwMode="auto">
          <a:xfrm>
            <a:off x="6232728" y="3443455"/>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2" name="Hexagon 91"/>
          <p:cNvSpPr>
            <a:spLocks noChangeAspect="1"/>
          </p:cNvSpPr>
          <p:nvPr/>
        </p:nvSpPr>
        <p:spPr bwMode="auto">
          <a:xfrm>
            <a:off x="10768239" y="3434788"/>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4" name="Rectangle 93"/>
          <p:cNvSpPr/>
          <p:nvPr/>
        </p:nvSpPr>
        <p:spPr bwMode="auto">
          <a:xfrm>
            <a:off x="3201707" y="3447983"/>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95" name="Rectangle 94"/>
          <p:cNvSpPr/>
          <p:nvPr/>
        </p:nvSpPr>
        <p:spPr>
          <a:xfrm>
            <a:off x="3168066" y="4212809"/>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28" name="Group 27"/>
          <p:cNvGrpSpPr/>
          <p:nvPr/>
        </p:nvGrpSpPr>
        <p:grpSpPr>
          <a:xfrm>
            <a:off x="4573307" y="3337308"/>
            <a:ext cx="1659421" cy="461665"/>
            <a:chOff x="4573307" y="3337308"/>
            <a:chExt cx="1659421" cy="461665"/>
          </a:xfrm>
        </p:grpSpPr>
        <p:cxnSp>
          <p:nvCxnSpPr>
            <p:cNvPr id="96" name="Straight Arrow Connector 95"/>
            <p:cNvCxnSpPr>
              <a:stCxn id="94" idx="3"/>
              <a:endCxn id="91" idx="3"/>
            </p:cNvCxnSpPr>
            <p:nvPr/>
          </p:nvCxnSpPr>
          <p:spPr>
            <a:xfrm flipV="1">
              <a:off x="4573307" y="378861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051880" y="333730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grpSp>
        <p:nvGrpSpPr>
          <p:cNvPr id="29" name="Group 28"/>
          <p:cNvGrpSpPr/>
          <p:nvPr/>
        </p:nvGrpSpPr>
        <p:grpSpPr>
          <a:xfrm>
            <a:off x="4573307" y="3907303"/>
            <a:ext cx="1659421" cy="470432"/>
            <a:chOff x="4573307" y="3907303"/>
            <a:chExt cx="1659421" cy="470432"/>
          </a:xfrm>
        </p:grpSpPr>
        <p:cxnSp>
          <p:nvCxnSpPr>
            <p:cNvPr id="101" name="Straight Arrow Connector 100"/>
            <p:cNvCxnSpPr/>
            <p:nvPr/>
          </p:nvCxnSpPr>
          <p:spPr>
            <a:xfrm flipV="1">
              <a:off x="4573307" y="3907303"/>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039134" y="3916070"/>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sp>
        <p:nvSpPr>
          <p:cNvPr id="118" name="Rectangle 117"/>
          <p:cNvSpPr/>
          <p:nvPr/>
        </p:nvSpPr>
        <p:spPr>
          <a:xfrm>
            <a:off x="6294704" y="3643861"/>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119" name="Rectangle 118"/>
          <p:cNvSpPr/>
          <p:nvPr/>
        </p:nvSpPr>
        <p:spPr>
          <a:xfrm>
            <a:off x="7724519" y="3645602"/>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120" name="Rectangle 119"/>
          <p:cNvSpPr/>
          <p:nvPr/>
        </p:nvSpPr>
        <p:spPr>
          <a:xfrm>
            <a:off x="9292645" y="3645602"/>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121" name="Rectangle 120"/>
          <p:cNvSpPr/>
          <p:nvPr/>
        </p:nvSpPr>
        <p:spPr>
          <a:xfrm>
            <a:off x="10871470" y="3625546"/>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grpSp>
        <p:nvGrpSpPr>
          <p:cNvPr id="23" name="Group 22"/>
          <p:cNvGrpSpPr/>
          <p:nvPr/>
        </p:nvGrpSpPr>
        <p:grpSpPr>
          <a:xfrm>
            <a:off x="10028034" y="3155609"/>
            <a:ext cx="912787" cy="633009"/>
            <a:chOff x="10028034" y="3155609"/>
            <a:chExt cx="912787" cy="633009"/>
          </a:xfrm>
        </p:grpSpPr>
        <p:cxnSp>
          <p:nvCxnSpPr>
            <p:cNvPr id="139" name="Connector: Curved 138"/>
            <p:cNvCxnSpPr>
              <a:cxnSpLocks/>
              <a:stCxn id="92" idx="4"/>
              <a:endCxn id="90" idx="0"/>
            </p:cNvCxnSpPr>
            <p:nvPr/>
          </p:nvCxnSpPr>
          <p:spPr>
            <a:xfrm rot="16200000" flipH="1" flipV="1">
              <a:off x="10307512" y="3155309"/>
              <a:ext cx="353831" cy="912787"/>
            </a:xfrm>
            <a:prstGeom prst="curvedConnector4">
              <a:avLst>
                <a:gd name="adj1" fmla="val -64607"/>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10434651" y="3155609"/>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8516197" y="3154492"/>
            <a:ext cx="912787" cy="634127"/>
            <a:chOff x="8516197" y="3154492"/>
            <a:chExt cx="912787" cy="634127"/>
          </a:xfrm>
        </p:grpSpPr>
        <p:cxnSp>
          <p:nvCxnSpPr>
            <p:cNvPr id="159" name="Connector: Curved 158"/>
            <p:cNvCxnSpPr>
              <a:cxnSpLocks/>
              <a:stCxn id="90" idx="4"/>
              <a:endCxn id="89" idx="0"/>
            </p:cNvCxnSpPr>
            <p:nvPr/>
          </p:nvCxnSpPr>
          <p:spPr>
            <a:xfrm rot="16200000" flipH="1" flipV="1">
              <a:off x="8800009" y="3159643"/>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9001216" y="3154492"/>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956488" y="3782361"/>
            <a:ext cx="2472496" cy="685811"/>
            <a:chOff x="6956488" y="3782361"/>
            <a:chExt cx="2472496" cy="685811"/>
          </a:xfrm>
        </p:grpSpPr>
        <p:cxnSp>
          <p:nvCxnSpPr>
            <p:cNvPr id="150" name="Connector: Curved 149"/>
            <p:cNvCxnSpPr>
              <a:cxnSpLocks/>
              <a:stCxn id="90" idx="2"/>
              <a:endCxn id="118" idx="3"/>
            </p:cNvCxnSpPr>
            <p:nvPr/>
          </p:nvCxnSpPr>
          <p:spPr>
            <a:xfrm rot="5400000" flipH="1">
              <a:off x="8017025" y="2721824"/>
              <a:ext cx="351422" cy="2472496"/>
            </a:xfrm>
            <a:prstGeom prst="curvedConnector4">
              <a:avLst>
                <a:gd name="adj1" fmla="val -73900"/>
                <a:gd name="adj2" fmla="val 74623"/>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0"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8732837" y="4235295"/>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831777" y="3141328"/>
            <a:ext cx="912787" cy="647292"/>
            <a:chOff x="6831777" y="3141328"/>
            <a:chExt cx="912787" cy="647292"/>
          </a:xfrm>
        </p:grpSpPr>
        <p:cxnSp>
          <p:nvCxnSpPr>
            <p:cNvPr id="144" name="Connector: Curved 143"/>
            <p:cNvCxnSpPr>
              <a:cxnSpLocks/>
              <a:stCxn id="91" idx="5"/>
              <a:endCxn id="89" idx="3"/>
            </p:cNvCxnSpPr>
            <p:nvPr/>
          </p:nvCxnSpPr>
          <p:spPr>
            <a:xfrm rot="16200000" flipH="1">
              <a:off x="7115589" y="3159644"/>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7041648" y="3141328"/>
              <a:ext cx="304800" cy="23287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736543" y="1587734"/>
            <a:ext cx="202217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all req./resp. cycle</a:t>
            </a:r>
          </a:p>
        </p:txBody>
      </p:sp>
      <p:sp>
        <p:nvSpPr>
          <p:cNvPr id="86" name="Rectangle 85"/>
          <p:cNvSpPr/>
          <p:nvPr/>
        </p:nvSpPr>
        <p:spPr>
          <a:xfrm>
            <a:off x="749056" y="3192462"/>
            <a:ext cx="2387818"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Asynchronous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Comm. across internal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t>
            </a:r>
            <a:r>
              <a:rPr kumimoji="0" lang="en-US" sz="1800" b="0" i="0" u="none" strike="noStrike" kern="1200" cap="none" spc="0" normalizeH="0" baseline="0" noProof="0" err="1">
                <a:ln>
                  <a:noFill/>
                </a:ln>
                <a:solidFill>
                  <a:srgbClr val="505050"/>
                </a:solidFill>
                <a:effectLst/>
                <a:uLnTx/>
                <a:uFillTx/>
                <a:latin typeface="Segoe UI"/>
                <a:ea typeface="+mn-ea"/>
                <a:cs typeface="+mn-cs"/>
              </a:rPr>
              <a:t>EventBus</a:t>
            </a:r>
            <a:r>
              <a:rPr kumimoji="0" lang="en-US" sz="1800" b="0" i="0" u="none" strike="noStrike" kern="1200" cap="none" spc="0" normalizeH="0" baseline="0" noProof="0">
                <a:ln>
                  <a:noFill/>
                </a:ln>
                <a:solidFill>
                  <a:srgbClr val="505050"/>
                </a:solidFill>
                <a:effectLst/>
                <a:uLnTx/>
                <a:uFillTx/>
                <a:latin typeface="Segoe UI"/>
                <a:ea typeface="+mn-ea"/>
                <a:cs typeface="+mn-cs"/>
              </a:rPr>
              <a:t>: i.e. </a:t>
            </a:r>
            <a:r>
              <a:rPr kumimoji="0" lang="en-US" sz="1800" b="1" i="0" u="none" strike="noStrike" kern="1200" cap="none" spc="0" normalizeH="0" baseline="0" noProof="0">
                <a:ln>
                  <a:noFill/>
                </a:ln>
                <a:solidFill>
                  <a:srgbClr val="505050"/>
                </a:solidFill>
                <a:effectLst/>
                <a:uLnTx/>
                <a:uFillTx/>
                <a:latin typeface="Segoe UI"/>
                <a:ea typeface="+mn-ea"/>
                <a:cs typeface="+mn-cs"/>
              </a:rPr>
              <a:t>AMPQ</a:t>
            </a:r>
            <a:r>
              <a:rPr kumimoji="0" lang="en-US" sz="1800" b="0" i="0" u="none" strike="noStrike" kern="1200" cap="none" spc="0" normalizeH="0" baseline="0" noProof="0">
                <a:ln>
                  <a:noFill/>
                </a:ln>
                <a:solidFill>
                  <a:srgbClr val="505050"/>
                </a:solidFill>
                <a:effectLst/>
                <a:uLnTx/>
                <a:uFillTx/>
                <a:latin typeface="Segoe UI"/>
                <a:ea typeface="+mn-ea"/>
                <a:cs typeface="+mn-cs"/>
              </a:rPr>
              <a:t>)</a:t>
            </a:r>
          </a:p>
        </p:txBody>
      </p:sp>
      <p:sp>
        <p:nvSpPr>
          <p:cNvPr id="87" name="Rectangle 86"/>
          <p:cNvSpPr/>
          <p:nvPr/>
        </p:nvSpPr>
        <p:spPr>
          <a:xfrm>
            <a:off x="736543" y="5351188"/>
            <a:ext cx="2387818"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“Asynchronous”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Comm. across internal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(Polling: </a:t>
            </a:r>
            <a:r>
              <a:rPr kumimoji="0" lang="en-US" sz="1800" b="1" i="0" u="none" strike="noStrike" kern="1200" cap="none" spc="0" normalizeH="0" baseline="0" noProof="0">
                <a:ln>
                  <a:noFill/>
                </a:ln>
                <a:solidFill>
                  <a:srgbClr val="505050"/>
                </a:solidFill>
                <a:effectLst/>
                <a:uLnTx/>
                <a:uFillTx/>
                <a:latin typeface="Segoe UI"/>
                <a:ea typeface="+mn-ea"/>
                <a:cs typeface="+mn-cs"/>
              </a:rPr>
              <a:t>Http</a:t>
            </a:r>
            <a:r>
              <a:rPr kumimoji="0" lang="en-US" sz="1800" b="0" i="0" u="none" strike="noStrike" kern="1200" cap="none" spc="0" normalizeH="0" baseline="0" noProof="0">
                <a:ln>
                  <a:noFill/>
                </a:ln>
                <a:solidFill>
                  <a:srgbClr val="505050"/>
                </a:solidFill>
                <a:effectLst/>
                <a:uLnTx/>
                <a:uFillTx/>
                <a:latin typeface="Segoe UI"/>
                <a:ea typeface="+mn-ea"/>
                <a:cs typeface="+mn-cs"/>
              </a:rPr>
              <a:t>)</a:t>
            </a:r>
          </a:p>
        </p:txBody>
      </p:sp>
      <p:sp>
        <p:nvSpPr>
          <p:cNvPr id="88" name="Hexagon 87"/>
          <p:cNvSpPr>
            <a:spLocks noChangeAspect="1"/>
          </p:cNvSpPr>
          <p:nvPr/>
        </p:nvSpPr>
        <p:spPr bwMode="auto">
          <a:xfrm>
            <a:off x="7744565" y="5403541"/>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3" name="Hexagon 92"/>
          <p:cNvSpPr>
            <a:spLocks noChangeAspect="1"/>
          </p:cNvSpPr>
          <p:nvPr/>
        </p:nvSpPr>
        <p:spPr bwMode="auto">
          <a:xfrm>
            <a:off x="9256402" y="5403541"/>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7" name="Hexagon 96"/>
          <p:cNvSpPr>
            <a:spLocks noChangeAspect="1"/>
          </p:cNvSpPr>
          <p:nvPr/>
        </p:nvSpPr>
        <p:spPr bwMode="auto">
          <a:xfrm>
            <a:off x="6232728" y="5403541"/>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8" name="Hexagon 97"/>
          <p:cNvSpPr>
            <a:spLocks noChangeAspect="1"/>
          </p:cNvSpPr>
          <p:nvPr/>
        </p:nvSpPr>
        <p:spPr bwMode="auto">
          <a:xfrm>
            <a:off x="10768239" y="5394874"/>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3201707" y="5408069"/>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100" name="Rectangle 99"/>
          <p:cNvSpPr/>
          <p:nvPr/>
        </p:nvSpPr>
        <p:spPr>
          <a:xfrm>
            <a:off x="3122650" y="6140700"/>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102" name="Group 101"/>
          <p:cNvGrpSpPr/>
          <p:nvPr/>
        </p:nvGrpSpPr>
        <p:grpSpPr>
          <a:xfrm>
            <a:off x="4573307" y="9403445"/>
            <a:ext cx="6194932" cy="10931"/>
            <a:chOff x="3484044" y="5587638"/>
            <a:chExt cx="6194932" cy="10931"/>
          </a:xfrm>
        </p:grpSpPr>
        <p:cxnSp>
          <p:nvCxnSpPr>
            <p:cNvPr id="103" name="Straight Arrow Connector 102"/>
            <p:cNvCxnSpPr>
              <a:stCxn id="99" idx="3"/>
              <a:endCxn id="97" idx="3"/>
            </p:cNvCxnSpPr>
            <p:nvPr/>
          </p:nvCxnSpPr>
          <p:spPr>
            <a:xfrm flipV="1">
              <a:off x="3484044" y="5596305"/>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a:stCxn id="97" idx="0"/>
              <a:endCxn id="88" idx="3"/>
            </p:cNvCxnSpPr>
            <p:nvPr/>
          </p:nvCxnSpPr>
          <p:spPr>
            <a:xfrm>
              <a:off x="5915097"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8" idx="0"/>
              <a:endCxn id="93" idx="3"/>
            </p:cNvCxnSpPr>
            <p:nvPr/>
          </p:nvCxnSpPr>
          <p:spPr>
            <a:xfrm>
              <a:off x="7426934"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cxnSpLocks/>
              <a:stCxn id="93" idx="0"/>
              <a:endCxn id="98" idx="3"/>
            </p:cNvCxnSpPr>
            <p:nvPr/>
          </p:nvCxnSpPr>
          <p:spPr>
            <a:xfrm flipV="1">
              <a:off x="8938771" y="5587638"/>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cxnSpLocks/>
          </p:cNvCxnSpPr>
          <p:nvPr/>
        </p:nvCxnSpPr>
        <p:spPr>
          <a:xfrm>
            <a:off x="7004360" y="586738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p:cNvCxnSpPr>
          <p:nvPr/>
        </p:nvCxnSpPr>
        <p:spPr>
          <a:xfrm>
            <a:off x="8516197" y="586738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10028034" y="5858722"/>
            <a:ext cx="740205" cy="8667"/>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73307" y="5867389"/>
            <a:ext cx="1659421" cy="470432"/>
            <a:chOff x="4573307" y="5867389"/>
            <a:chExt cx="1659421" cy="470432"/>
          </a:xfrm>
        </p:grpSpPr>
        <p:cxnSp>
          <p:nvCxnSpPr>
            <p:cNvPr id="113" name="Straight Arrow Connector 112"/>
            <p:cNvCxnSpPr/>
            <p:nvPr/>
          </p:nvCxnSpPr>
          <p:spPr>
            <a:xfrm flipV="1">
              <a:off x="4573307" y="5867389"/>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39134" y="587615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sp>
        <p:nvSpPr>
          <p:cNvPr id="132" name="Rectangle 131"/>
          <p:cNvSpPr/>
          <p:nvPr/>
        </p:nvSpPr>
        <p:spPr>
          <a:xfrm>
            <a:off x="6294704" y="5603947"/>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133" name="Rectangle 132"/>
          <p:cNvSpPr/>
          <p:nvPr/>
        </p:nvSpPr>
        <p:spPr>
          <a:xfrm>
            <a:off x="7724519" y="5605688"/>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134" name="Rectangle 133"/>
          <p:cNvSpPr/>
          <p:nvPr/>
        </p:nvSpPr>
        <p:spPr>
          <a:xfrm>
            <a:off x="9292645" y="5605688"/>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135" name="Rectangle 134"/>
          <p:cNvSpPr/>
          <p:nvPr/>
        </p:nvSpPr>
        <p:spPr>
          <a:xfrm>
            <a:off x="10869941" y="5594792"/>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grpSp>
        <p:nvGrpSpPr>
          <p:cNvPr id="69" name="Group 68"/>
          <p:cNvGrpSpPr/>
          <p:nvPr/>
        </p:nvGrpSpPr>
        <p:grpSpPr>
          <a:xfrm>
            <a:off x="6999902" y="5291735"/>
            <a:ext cx="740205" cy="461665"/>
            <a:chOff x="6999902" y="5291735"/>
            <a:chExt cx="740205" cy="461665"/>
          </a:xfrm>
        </p:grpSpPr>
        <p:cxnSp>
          <p:nvCxnSpPr>
            <p:cNvPr id="138" name="Straight Arrow Connector 137"/>
            <p:cNvCxnSpPr>
              <a:cxnSpLocks/>
            </p:cNvCxnSpPr>
            <p:nvPr/>
          </p:nvCxnSpPr>
          <p:spPr>
            <a:xfrm>
              <a:off x="6999902" y="574195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7085509" y="5291735"/>
              <a:ext cx="643831"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64" name="Group 63"/>
          <p:cNvGrpSpPr/>
          <p:nvPr/>
        </p:nvGrpSpPr>
        <p:grpSpPr>
          <a:xfrm>
            <a:off x="8511739" y="5271627"/>
            <a:ext cx="740205" cy="470332"/>
            <a:chOff x="8511739" y="5271627"/>
            <a:chExt cx="740205" cy="470332"/>
          </a:xfrm>
        </p:grpSpPr>
        <p:cxnSp>
          <p:nvCxnSpPr>
            <p:cNvPr id="140" name="Straight Arrow Connector 139"/>
            <p:cNvCxnSpPr>
              <a:cxnSpLocks/>
            </p:cNvCxnSpPr>
            <p:nvPr/>
          </p:nvCxnSpPr>
          <p:spPr>
            <a:xfrm>
              <a:off x="8511739" y="574195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8563700" y="5271627"/>
              <a:ext cx="643830"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65" name="Group 64"/>
          <p:cNvGrpSpPr/>
          <p:nvPr/>
        </p:nvGrpSpPr>
        <p:grpSpPr>
          <a:xfrm>
            <a:off x="10023576" y="5271627"/>
            <a:ext cx="744663" cy="470333"/>
            <a:chOff x="10023576" y="5271627"/>
            <a:chExt cx="744663" cy="470333"/>
          </a:xfrm>
        </p:grpSpPr>
        <p:cxnSp>
          <p:nvCxnSpPr>
            <p:cNvPr id="141" name="Straight Arrow Connector 140"/>
            <p:cNvCxnSpPr>
              <a:cxnSpLocks/>
              <a:endCxn id="98" idx="3"/>
            </p:cNvCxnSpPr>
            <p:nvPr/>
          </p:nvCxnSpPr>
          <p:spPr>
            <a:xfrm flipV="1">
              <a:off x="10023576" y="5740038"/>
              <a:ext cx="744663" cy="1922"/>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10064769" y="5271627"/>
              <a:ext cx="643830"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73" name="Group 72"/>
          <p:cNvGrpSpPr/>
          <p:nvPr/>
        </p:nvGrpSpPr>
        <p:grpSpPr>
          <a:xfrm>
            <a:off x="4568849" y="5290648"/>
            <a:ext cx="1659421" cy="461665"/>
            <a:chOff x="4568849" y="5290648"/>
            <a:chExt cx="1659421" cy="461665"/>
          </a:xfrm>
        </p:grpSpPr>
        <p:cxnSp>
          <p:nvCxnSpPr>
            <p:cNvPr id="137" name="Straight Arrow Connector 136"/>
            <p:cNvCxnSpPr/>
            <p:nvPr/>
          </p:nvCxnSpPr>
          <p:spPr>
            <a:xfrm flipV="1">
              <a:off x="4568849" y="574195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079316" y="529064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cxnSp>
        <p:nvCxnSpPr>
          <p:cNvPr id="151" name="Connector: Curved 150"/>
          <p:cNvCxnSpPr>
            <a:cxnSpLocks/>
            <a:stCxn id="93" idx="1"/>
            <a:endCxn id="97" idx="2"/>
          </p:cNvCxnSpPr>
          <p:nvPr/>
        </p:nvCxnSpPr>
        <p:spPr>
          <a:xfrm rot="5400000">
            <a:off x="8130381" y="4368798"/>
            <a:ext cx="12700" cy="3450142"/>
          </a:xfrm>
          <a:prstGeom prst="curvedConnector3">
            <a:avLst>
              <a:gd name="adj1" fmla="val 5368693"/>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838128" y="6087519"/>
            <a:ext cx="2597206" cy="907006"/>
            <a:chOff x="6838128" y="6087519"/>
            <a:chExt cx="2597206" cy="907006"/>
          </a:xfrm>
        </p:grpSpPr>
        <p:cxnSp>
          <p:nvCxnSpPr>
            <p:cNvPr id="148" name="Connector: Curved 147"/>
            <p:cNvCxnSpPr>
              <a:cxnSpLocks/>
              <a:stCxn id="93" idx="2"/>
              <a:endCxn id="97" idx="1"/>
            </p:cNvCxnSpPr>
            <p:nvPr/>
          </p:nvCxnSpPr>
          <p:spPr>
            <a:xfrm rot="5400000">
              <a:off x="8130381" y="4795266"/>
              <a:ext cx="12700" cy="2597206"/>
            </a:xfrm>
            <a:prstGeom prst="curvedConnector3">
              <a:avLst>
                <a:gd name="adj1" fmla="val 3740874"/>
              </a:avLst>
            </a:prstGeom>
            <a:ln w="25400">
              <a:solidFill>
                <a:srgbClr val="00B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7854193" y="6532860"/>
              <a:ext cx="643831"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sp>
        <p:nvSpPr>
          <p:cNvPr id="163" name="Multiplication Sign 162"/>
          <p:cNvSpPr/>
          <p:nvPr/>
        </p:nvSpPr>
        <p:spPr bwMode="auto">
          <a:xfrm>
            <a:off x="10764240" y="1888781"/>
            <a:ext cx="750250" cy="690567"/>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C856732-D7C4-4BB5-8FE2-AE809A258453}"/>
              </a:ext>
            </a:extLst>
          </p:cNvPr>
          <p:cNvGrpSpPr/>
          <p:nvPr/>
        </p:nvGrpSpPr>
        <p:grpSpPr>
          <a:xfrm>
            <a:off x="-33766" y="1277900"/>
            <a:ext cx="1533561" cy="991495"/>
            <a:chOff x="-33766" y="1277900"/>
            <a:chExt cx="1533561" cy="991495"/>
          </a:xfrm>
        </p:grpSpPr>
        <p:sp>
          <p:nvSpPr>
            <p:cNvPr id="2" name="Arrow: Right 1">
              <a:extLst>
                <a:ext uri="{FF2B5EF4-FFF2-40B4-BE49-F238E27FC236}">
                  <a16:creationId xmlns:a16="http://schemas.microsoft.com/office/drawing/2014/main" id="{FE14E290-655F-4504-A1EA-F0F4A4CF8A18}"/>
                </a:ext>
              </a:extLst>
            </p:cNvPr>
            <p:cNvSpPr/>
            <p:nvPr/>
          </p:nvSpPr>
          <p:spPr bwMode="auto">
            <a:xfrm>
              <a:off x="46037" y="1668462"/>
              <a:ext cx="690506" cy="600933"/>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3CE05D65-EC91-4F5B-87F3-86FD3A57180A}"/>
                </a:ext>
              </a:extLst>
            </p:cNvPr>
            <p:cNvSpPr/>
            <p:nvPr/>
          </p:nvSpPr>
          <p:spPr>
            <a:xfrm>
              <a:off x="-33766" y="1277900"/>
              <a:ext cx="153356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Anti-pattern</a:t>
              </a:r>
            </a:p>
          </p:txBody>
        </p:sp>
      </p:grpSp>
    </p:spTree>
    <p:extLst>
      <p:ext uri="{BB962C8B-B14F-4D97-AF65-F5344CB8AC3E}">
        <p14:creationId xmlns:p14="http://schemas.microsoft.com/office/powerpoint/2010/main" val="665028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100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22" presetClass="entr" presetSubtype="2" fill="hold" nodeType="afterEffect">
                                  <p:stCondLst>
                                    <p:cond delay="500"/>
                                  </p:stCondLst>
                                  <p:childTnLst>
                                    <p:set>
                                      <p:cBhvr>
                                        <p:cTn id="17" dur="1" fill="hold">
                                          <p:stCondLst>
                                            <p:cond delay="0"/>
                                          </p:stCondLst>
                                        </p:cTn>
                                        <p:tgtEl>
                                          <p:spTgt spid="124"/>
                                        </p:tgtEl>
                                        <p:attrNameLst>
                                          <p:attrName>style.visibility</p:attrName>
                                        </p:attrNameLst>
                                      </p:cBhvr>
                                      <p:to>
                                        <p:strVal val="visible"/>
                                      </p:to>
                                    </p:set>
                                    <p:animEffect transition="in" filter="wipe(right)">
                                      <p:cBhvr>
                                        <p:cTn id="18" dur="1000"/>
                                        <p:tgtEl>
                                          <p:spTgt spid="124"/>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4000"/>
                            </p:stCondLst>
                            <p:childTnLst>
                              <p:par>
                                <p:cTn id="24" presetID="53" presetClass="entr" presetSubtype="16" fill="hold" grpId="0" nodeType="afterEffect">
                                  <p:stCondLst>
                                    <p:cond delay="2000"/>
                                  </p:stCondLst>
                                  <p:childTnLst>
                                    <p:set>
                                      <p:cBhvr>
                                        <p:cTn id="25" dur="1" fill="hold">
                                          <p:stCondLst>
                                            <p:cond delay="0"/>
                                          </p:stCondLst>
                                        </p:cTn>
                                        <p:tgtEl>
                                          <p:spTgt spid="163"/>
                                        </p:tgtEl>
                                        <p:attrNameLst>
                                          <p:attrName>style.visibility</p:attrName>
                                        </p:attrNameLst>
                                      </p:cBhvr>
                                      <p:to>
                                        <p:strVal val="visible"/>
                                      </p:to>
                                    </p:set>
                                    <p:anim calcmode="lin" valueType="num">
                                      <p:cBhvr>
                                        <p:cTn id="26" dur="500" fill="hold"/>
                                        <p:tgtEl>
                                          <p:spTgt spid="163"/>
                                        </p:tgtEl>
                                        <p:attrNameLst>
                                          <p:attrName>ppt_w</p:attrName>
                                        </p:attrNameLst>
                                      </p:cBhvr>
                                      <p:tavLst>
                                        <p:tav tm="0">
                                          <p:val>
                                            <p:fltVal val="0"/>
                                          </p:val>
                                        </p:tav>
                                        <p:tav tm="100000">
                                          <p:val>
                                            <p:strVal val="#ppt_w"/>
                                          </p:val>
                                        </p:tav>
                                      </p:tavLst>
                                    </p:anim>
                                    <p:anim calcmode="lin" valueType="num">
                                      <p:cBhvr>
                                        <p:cTn id="27" dur="500" fill="hold"/>
                                        <p:tgtEl>
                                          <p:spTgt spid="163"/>
                                        </p:tgtEl>
                                        <p:attrNameLst>
                                          <p:attrName>ppt_h</p:attrName>
                                        </p:attrNameLst>
                                      </p:cBhvr>
                                      <p:tavLst>
                                        <p:tav tm="0">
                                          <p:val>
                                            <p:fltVal val="0"/>
                                          </p:val>
                                        </p:tav>
                                        <p:tav tm="100000">
                                          <p:val>
                                            <p:strVal val="#ppt_h"/>
                                          </p:val>
                                        </p:tav>
                                      </p:tavLst>
                                    </p:anim>
                                    <p:animEffect transition="in" filter="fade">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childTnLst>
                          </p:cTn>
                        </p:par>
                        <p:par>
                          <p:cTn id="41" fill="hold">
                            <p:stCondLst>
                              <p:cond delay="500"/>
                            </p:stCondLst>
                            <p:childTnLst>
                              <p:par>
                                <p:cTn id="42" presetID="10" presetClass="exit" presetSubtype="0" fill="hold" nodeType="afterEffect">
                                  <p:stCondLst>
                                    <p:cond delay="5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par>
                          <p:cTn id="50" fill="hold">
                            <p:stCondLst>
                              <p:cond delay="500"/>
                            </p:stCondLst>
                            <p:childTnLst>
                              <p:par>
                                <p:cTn id="51" presetID="10" presetClass="exit" presetSubtype="0" fill="hold" nodeType="afterEffect">
                                  <p:stCondLst>
                                    <p:cond delay="50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0" presetClass="exit" presetSubtype="0" fill="hold" nodeType="afterEffect">
                                  <p:stCondLst>
                                    <p:cond delay="50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500"/>
                            </p:stCondLst>
                            <p:childTnLst>
                              <p:par>
                                <p:cTn id="93" presetID="22" presetClass="entr" presetSubtype="2" fill="hold"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wipe(right)">
                                      <p:cBhvr>
                                        <p:cTn id="95" dur="500"/>
                                        <p:tgtEl>
                                          <p:spTgt spid="117"/>
                                        </p:tgtEl>
                                      </p:cBhvr>
                                    </p:animEffect>
                                  </p:childTnLst>
                                </p:cTn>
                              </p:par>
                            </p:childTnLst>
                          </p:cTn>
                        </p:par>
                        <p:par>
                          <p:cTn id="96" fill="hold">
                            <p:stCondLst>
                              <p:cond delay="1000"/>
                            </p:stCondLst>
                            <p:childTnLst>
                              <p:par>
                                <p:cTn id="97" presetID="10" presetClass="exit" presetSubtype="0" fill="hold" nodeType="afterEffect">
                                  <p:stCondLst>
                                    <p:cond delay="0"/>
                                  </p:stCondLst>
                                  <p:childTnLst>
                                    <p:animEffect transition="out" filter="fad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7"/>
                                        </p:tgtEl>
                                      </p:cBhvr>
                                    </p:animEffect>
                                    <p:set>
                                      <p:cBhvr>
                                        <p:cTn id="102" dur="1" fill="hold">
                                          <p:stCondLst>
                                            <p:cond delay="499"/>
                                          </p:stCondLst>
                                        </p:cTn>
                                        <p:tgtEl>
                                          <p:spTgt spid="1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par>
                          <p:cTn id="108" fill="hold">
                            <p:stCondLst>
                              <p:cond delay="500"/>
                            </p:stCondLst>
                            <p:childTnLst>
                              <p:par>
                                <p:cTn id="109" presetID="22" presetClass="entr" presetSubtype="2" fill="hold" nodeType="after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wipe(right)">
                                      <p:cBhvr>
                                        <p:cTn id="111" dur="500"/>
                                        <p:tgtEl>
                                          <p:spTgt spid="116"/>
                                        </p:tgtEl>
                                      </p:cBhvr>
                                    </p:animEffect>
                                  </p:childTnLst>
                                </p:cTn>
                              </p:par>
                            </p:childTnLst>
                          </p:cTn>
                        </p:par>
                        <p:par>
                          <p:cTn id="112" fill="hold">
                            <p:stCondLst>
                              <p:cond delay="1000"/>
                            </p:stCondLst>
                            <p:childTnLst>
                              <p:par>
                                <p:cTn id="113" presetID="10" presetClass="exit" presetSubtype="0" fill="hold" nodeType="afterEffect">
                                  <p:stCondLst>
                                    <p:cond delay="0"/>
                                  </p:stCondLst>
                                  <p:childTnLst>
                                    <p:animEffect transition="out" filter="fade">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6"/>
                                        </p:tgtEl>
                                      </p:cBhvr>
                                    </p:animEffect>
                                    <p:set>
                                      <p:cBhvr>
                                        <p:cTn id="118" dur="1" fill="hold">
                                          <p:stCondLst>
                                            <p:cond delay="499"/>
                                          </p:stCondLst>
                                        </p:cTn>
                                        <p:tgtEl>
                                          <p:spTgt spid="11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right)">
                                      <p:cBhvr>
                                        <p:cTn id="127" dur="500"/>
                                        <p:tgtEl>
                                          <p:spTgt spid="151"/>
                                        </p:tgtEl>
                                      </p:cBhvr>
                                    </p:animEffect>
                                  </p:childTnLst>
                                </p:cTn>
                              </p:par>
                            </p:childTnLst>
                          </p:cTn>
                        </p:par>
                        <p:par>
                          <p:cTn id="128" fill="hold">
                            <p:stCondLst>
                              <p:cond delay="1000"/>
                            </p:stCondLst>
                            <p:childTnLst>
                              <p:par>
                                <p:cTn id="129" presetID="10" presetClass="exit" presetSubtype="0" fill="hold" nodeType="afterEffect">
                                  <p:stCondLst>
                                    <p:cond delay="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1"/>
                                        </p:tgtEl>
                                      </p:cBhvr>
                                    </p:animEffect>
                                    <p:set>
                                      <p:cBhvr>
                                        <p:cTn id="134" dur="1" fill="hold">
                                          <p:stCondLst>
                                            <p:cond delay="499"/>
                                          </p:stCondLst>
                                        </p:cTn>
                                        <p:tgtEl>
                                          <p:spTgt spid="1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left)">
                                      <p:cBhvr>
                                        <p:cTn id="139" dur="500"/>
                                        <p:tgtEl>
                                          <p:spTgt spid="73"/>
                                        </p:tgtEl>
                                      </p:cBhvr>
                                    </p:animEffect>
                                  </p:childTnLst>
                                </p:cTn>
                              </p:par>
                            </p:childTnLst>
                          </p:cTn>
                        </p:par>
                        <p:par>
                          <p:cTn id="140" fill="hold">
                            <p:stCondLst>
                              <p:cond delay="500"/>
                            </p:stCondLst>
                            <p:childTnLst>
                              <p:par>
                                <p:cTn id="141" presetID="22" presetClass="entr" presetSubtype="2"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right)">
                                      <p:cBhvr>
                                        <p:cTn id="143" dur="500"/>
                                        <p:tgtEl>
                                          <p:spTgt spid="74"/>
                                        </p:tgtEl>
                                      </p:cBhvr>
                                    </p:animEffect>
                                  </p:childTnLst>
                                </p:cTn>
                              </p:par>
                            </p:childTnLst>
                          </p:cTn>
                        </p:par>
                        <p:par>
                          <p:cTn id="144" fill="hold">
                            <p:stCondLst>
                              <p:cond delay="1500"/>
                            </p:stCondLst>
                            <p:childTnLst>
                              <p:par>
                                <p:cTn id="145" presetID="22" presetClass="entr" presetSubtype="2" fill="hold"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par>
                          <p:cTn id="148" fill="hold">
                            <p:stCondLst>
                              <p:cond delay="2500"/>
                            </p:stCondLst>
                            <p:childTnLst>
                              <p:par>
                                <p:cTn id="149" presetID="22" presetClass="entr" presetSubtype="8" fill="hold" nodeType="after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left)">
                                      <p:cBhvr>
                                        <p:cTn id="151" dur="500"/>
                                        <p:tgtEl>
                                          <p:spTgt spid="114"/>
                                        </p:tgtEl>
                                      </p:cBhvr>
                                    </p:animEffect>
                                  </p:childTnLst>
                                </p:cTn>
                              </p:par>
                            </p:childTnLst>
                          </p:cTn>
                        </p:par>
                        <p:par>
                          <p:cTn id="152" fill="hold">
                            <p:stCondLst>
                              <p:cond delay="3000"/>
                            </p:stCondLst>
                            <p:childTnLst>
                              <p:par>
                                <p:cTn id="153" presetID="10" presetClass="exit" presetSubtype="0" fill="hold" nodeType="afterEffect">
                                  <p:stCondLst>
                                    <p:cond delay="0"/>
                                  </p:stCondLst>
                                  <p:childTnLst>
                                    <p:animEffect transition="out" filter="fade">
                                      <p:cBhvr>
                                        <p:cTn id="154" dur="500"/>
                                        <p:tgtEl>
                                          <p:spTgt spid="69"/>
                                        </p:tgtEl>
                                      </p:cBhvr>
                                    </p:animEffect>
                                    <p:set>
                                      <p:cBhvr>
                                        <p:cTn id="155" dur="1" fill="hold">
                                          <p:stCondLst>
                                            <p:cond delay="499"/>
                                          </p:stCondLst>
                                        </p:cTn>
                                        <p:tgtEl>
                                          <p:spTgt spid="69"/>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14"/>
                                        </p:tgtEl>
                                      </p:cBhvr>
                                    </p:animEffect>
                                    <p:set>
                                      <p:cBhvr>
                                        <p:cTn id="158"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6" grpId="0"/>
      <p:bldP spid="87" grpId="0"/>
      <p:bldP spid="16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56966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Asynchronous </a:t>
            </a:r>
            <a:r>
              <a:rPr lang="en-US" sz="4800" b="1" spc="-102" dirty="0">
                <a:ln w="3175">
                  <a:noFill/>
                </a:ln>
                <a:gradFill>
                  <a:gsLst>
                    <a:gs pos="1250">
                      <a:schemeClr val="tx1"/>
                    </a:gs>
                    <a:gs pos="100000">
                      <a:schemeClr val="tx1"/>
                    </a:gs>
                  </a:gsLst>
                  <a:lin ang="5400000" scaled="0"/>
                </a:gradFill>
                <a:latin typeface="+mj-lt"/>
                <a:cs typeface="Segoe UI" pitchFamily="34" charset="0"/>
              </a:rPr>
              <a:t>Event-Driven</a:t>
            </a:r>
            <a:r>
              <a:rPr lang="en-US" sz="4800" spc="-102" dirty="0">
                <a:ln w="3175">
                  <a:noFill/>
                </a:ln>
                <a:gradFill>
                  <a:gsLst>
                    <a:gs pos="1250">
                      <a:schemeClr val="tx1"/>
                    </a:gs>
                    <a:gs pos="100000">
                      <a:schemeClr val="tx1"/>
                    </a:gs>
                  </a:gsLst>
                  <a:lin ang="5400000" scaled="0"/>
                </a:gradFill>
                <a:latin typeface="+mj-lt"/>
                <a:cs typeface="Segoe UI" pitchFamily="34" charset="0"/>
              </a:rPr>
              <a:t> </a:t>
            </a:r>
            <a:r>
              <a:rPr lang="en-US" sz="4800" u="sng" spc="-102" dirty="0">
                <a:ln w="3175">
                  <a:noFill/>
                </a:ln>
                <a:gradFill>
                  <a:gsLst>
                    <a:gs pos="1250">
                      <a:schemeClr val="tx1"/>
                    </a:gs>
                    <a:gs pos="100000">
                      <a:schemeClr val="tx1"/>
                    </a:gs>
                  </a:gsLst>
                  <a:lin ang="5400000" scaled="0"/>
                </a:gradFill>
                <a:latin typeface="+mj-lt"/>
                <a:cs typeface="Segoe UI" pitchFamily="34" charset="0"/>
              </a:rPr>
              <a:t>communication</a:t>
            </a:r>
            <a:r>
              <a:rPr lang="en-US" sz="4800" spc="-102" dirty="0">
                <a:ln w="3175">
                  <a:noFill/>
                </a:ln>
                <a:gradFill>
                  <a:gsLst>
                    <a:gs pos="1250">
                      <a:schemeClr val="tx1"/>
                    </a:gs>
                    <a:gs pos="100000">
                      <a:schemeClr val="tx1"/>
                    </a:gs>
                  </a:gsLst>
                  <a:lin ang="5400000" scaled="0"/>
                </a:gradFill>
                <a:latin typeface="+mj-lt"/>
                <a:cs typeface="Segoe UI" pitchFamily="34" charset="0"/>
              </a:rPr>
              <a:t> with an </a:t>
            </a:r>
            <a:r>
              <a:rPr lang="en-US" sz="4800" b="1" spc="-102" dirty="0">
                <a:ln w="3175">
                  <a:noFill/>
                </a:ln>
                <a:gradFill>
                  <a:gsLst>
                    <a:gs pos="1250">
                      <a:schemeClr val="tx1"/>
                    </a:gs>
                    <a:gs pos="100000">
                      <a:schemeClr val="tx1"/>
                    </a:gs>
                  </a:gsLst>
                  <a:lin ang="5400000" scaled="0"/>
                </a:gradFill>
                <a:latin typeface="+mj-lt"/>
                <a:cs typeface="Segoe UI" pitchFamily="34" charset="0"/>
              </a:rPr>
              <a:t>Event Bus</a:t>
            </a: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Light" pitchFamily="34" charset="0"/>
                <a:ea typeface="+mn-ea"/>
                <a:cs typeface="+mn-cs"/>
              </a:rPr>
              <a:t>Eventual consistency across microservices’ data based on event-driven </a:t>
            </a:r>
            <a:r>
              <a:rPr kumimoji="0" lang="en-US" sz="1800" b="0" i="0" u="none" strike="noStrike" kern="1200" cap="none" spc="0" normalizeH="0" baseline="0" noProof="0" err="1">
                <a:ln>
                  <a:noFill/>
                </a:ln>
                <a:solidFill>
                  <a:srgbClr val="505050"/>
                </a:solidFill>
                <a:effectLst/>
                <a:uLnTx/>
                <a:uFillTx/>
                <a:latin typeface="Segoe UI Light" pitchFamily="34" charset="0"/>
                <a:ea typeface="+mn-ea"/>
                <a:cs typeface="+mn-cs"/>
              </a:rPr>
              <a:t>async</a:t>
            </a:r>
            <a:r>
              <a:rPr kumimoji="0" lang="en-US" sz="1800" b="0" i="0" u="none" strike="noStrike" kern="1200" cap="none" spc="0" normalizeH="0" baseline="0" noProof="0">
                <a:ln>
                  <a:noFill/>
                </a:ln>
                <a:solidFill>
                  <a:srgbClr val="505050"/>
                </a:solidFill>
                <a:effectLst/>
                <a:uLnTx/>
                <a:uFillTx/>
                <a:latin typeface="Segoe UI Light" pitchFamily="34" charset="0"/>
                <a:ea typeface="+mn-ea"/>
                <a:cs typeface="+mn-cs"/>
              </a:rPr>
              <a:t>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781058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191646"/>
            <a:ext cx="9915386" cy="782238"/>
          </a:xfrm>
        </p:spPr>
        <p:txBody>
          <a:bodyPr/>
          <a:lstStyle/>
          <a:p>
            <a:r>
              <a:rPr lang="es-ES" dirty="0">
                <a:gradFill>
                  <a:gsLst>
                    <a:gs pos="1250">
                      <a:schemeClr val="tx1"/>
                    </a:gs>
                    <a:gs pos="100000">
                      <a:schemeClr val="tx1"/>
                    </a:gs>
                  </a:gsLst>
                  <a:lin ang="5400000" scaled="0"/>
                </a:gradFill>
              </a:rPr>
              <a:t>API Gateway</a:t>
            </a:r>
          </a:p>
        </p:txBody>
      </p:sp>
      <p:sp>
        <p:nvSpPr>
          <p:cNvPr id="7" name="Rectangle 6"/>
          <p:cNvSpPr/>
          <p:nvPr/>
        </p:nvSpPr>
        <p:spPr>
          <a:xfrm>
            <a:off x="1213555" y="2992720"/>
            <a:ext cx="1839540" cy="612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err="1">
                <a:ln>
                  <a:noFill/>
                </a:ln>
                <a:solidFill>
                  <a:srgbClr val="FFFFFF"/>
                </a:solidFill>
                <a:effectLst/>
                <a:uLnTx/>
                <a:uFillTx/>
                <a:latin typeface="Segoe UI"/>
                <a:ea typeface="+mn-ea"/>
                <a:cs typeface="+mn-cs"/>
              </a:rPr>
              <a:t>Consumer</a:t>
            </a:r>
            <a:r>
              <a:rPr kumimoji="0" lang="es-ES" sz="1836" b="0" i="0" u="none" strike="noStrike" kern="1200" cap="none" spc="0" normalizeH="0" baseline="0" noProof="0">
                <a:ln>
                  <a:noFill/>
                </a:ln>
                <a:solidFill>
                  <a:srgbClr val="FFFFFF"/>
                </a:solidFill>
                <a:effectLst/>
                <a:uLnTx/>
                <a:uFillTx/>
                <a:latin typeface="Segoe UI"/>
                <a:ea typeface="+mn-ea"/>
                <a:cs typeface="+mn-cs"/>
              </a:rPr>
              <a:t> A</a:t>
            </a:r>
          </a:p>
        </p:txBody>
      </p:sp>
      <p:sp>
        <p:nvSpPr>
          <p:cNvPr id="8" name="Rectangle 7"/>
          <p:cNvSpPr/>
          <p:nvPr/>
        </p:nvSpPr>
        <p:spPr>
          <a:xfrm>
            <a:off x="1213555" y="4094220"/>
            <a:ext cx="1839540" cy="6129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err="1">
                <a:ln>
                  <a:noFill/>
                </a:ln>
                <a:solidFill>
                  <a:srgbClr val="FFFFFF"/>
                </a:solidFill>
                <a:effectLst/>
                <a:uLnTx/>
                <a:uFillTx/>
                <a:latin typeface="Segoe UI"/>
                <a:ea typeface="+mn-ea"/>
                <a:cs typeface="+mn-cs"/>
              </a:rPr>
              <a:t>Consumer</a:t>
            </a:r>
            <a:r>
              <a:rPr kumimoji="0" lang="es-ES" sz="1836" b="0" i="0" u="none" strike="noStrike" kern="1200" cap="none" spc="0" normalizeH="0" baseline="0" noProof="0">
                <a:ln>
                  <a:noFill/>
                </a:ln>
                <a:solidFill>
                  <a:srgbClr val="FFFFFF"/>
                </a:solidFill>
                <a:effectLst/>
                <a:uLnTx/>
                <a:uFillTx/>
                <a:latin typeface="Segoe UI"/>
                <a:ea typeface="+mn-ea"/>
                <a:cs typeface="+mn-cs"/>
              </a:rPr>
              <a:t> B</a:t>
            </a:r>
          </a:p>
        </p:txBody>
      </p:sp>
      <p:cxnSp>
        <p:nvCxnSpPr>
          <p:cNvPr id="20" name="Straight Arrow Connector 19"/>
          <p:cNvCxnSpPr>
            <a:cxnSpLocks/>
            <a:stCxn id="7" idx="3"/>
            <a:endCxn id="2" idx="1"/>
          </p:cNvCxnSpPr>
          <p:nvPr/>
        </p:nvCxnSpPr>
        <p:spPr>
          <a:xfrm>
            <a:off x="3053095" y="3299211"/>
            <a:ext cx="1488742" cy="656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cxnSpLocks/>
            <a:stCxn id="8" idx="3"/>
            <a:endCxn id="2" idx="1"/>
          </p:cNvCxnSpPr>
          <p:nvPr/>
        </p:nvCxnSpPr>
        <p:spPr>
          <a:xfrm flipV="1">
            <a:off x="3053095" y="3955762"/>
            <a:ext cx="1488742" cy="44494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Rectangle 1"/>
          <p:cNvSpPr/>
          <p:nvPr/>
        </p:nvSpPr>
        <p:spPr>
          <a:xfrm>
            <a:off x="4541837" y="1820862"/>
            <a:ext cx="718704" cy="426980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a:ln>
                  <a:noFill/>
                </a:ln>
                <a:solidFill>
                  <a:srgbClr val="FFFFFF"/>
                </a:solidFill>
                <a:effectLst/>
                <a:uLnTx/>
                <a:uFillTx/>
                <a:latin typeface="Segoe UI"/>
                <a:ea typeface="+mn-ea"/>
                <a:cs typeface="+mn-cs"/>
              </a:rPr>
              <a:t>API Gateway</a:t>
            </a:r>
          </a:p>
        </p:txBody>
      </p:sp>
      <p:cxnSp>
        <p:nvCxnSpPr>
          <p:cNvPr id="28" name="Straight Arrow Connector 27"/>
          <p:cNvCxnSpPr>
            <a:cxnSpLocks/>
            <a:stCxn id="2" idx="3"/>
            <a:endCxn id="43" idx="1"/>
          </p:cNvCxnSpPr>
          <p:nvPr/>
        </p:nvCxnSpPr>
        <p:spPr>
          <a:xfrm flipV="1">
            <a:off x="5260541" y="2623189"/>
            <a:ext cx="1085002" cy="1332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2" idx="3"/>
            <a:endCxn id="41" idx="1"/>
          </p:cNvCxnSpPr>
          <p:nvPr/>
        </p:nvCxnSpPr>
        <p:spPr>
          <a:xfrm>
            <a:off x="5260541" y="3955763"/>
            <a:ext cx="1085002" cy="21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cxnSpLocks/>
            <a:stCxn id="2" idx="3"/>
            <a:endCxn id="49" idx="1"/>
          </p:cNvCxnSpPr>
          <p:nvPr/>
        </p:nvCxnSpPr>
        <p:spPr>
          <a:xfrm>
            <a:off x="5260541" y="3955763"/>
            <a:ext cx="1085002" cy="136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699493" y="3369188"/>
            <a:ext cx="3577324"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Who is consuming our services?</a:t>
            </a:r>
          </a:p>
        </p:txBody>
      </p:sp>
      <p:sp>
        <p:nvSpPr>
          <p:cNvPr id="21" name="TextBox 20"/>
          <p:cNvSpPr txBox="1"/>
          <p:nvPr/>
        </p:nvSpPr>
        <p:spPr>
          <a:xfrm>
            <a:off x="8699493" y="3791269"/>
            <a:ext cx="3064484"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Who was consuming what?</a:t>
            </a:r>
          </a:p>
        </p:txBody>
      </p:sp>
      <p:sp>
        <p:nvSpPr>
          <p:cNvPr id="23" name="TextBox 22"/>
          <p:cNvSpPr txBox="1"/>
          <p:nvPr/>
        </p:nvSpPr>
        <p:spPr>
          <a:xfrm>
            <a:off x="8699493" y="4213351"/>
            <a:ext cx="1337426"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What rate?</a:t>
            </a:r>
          </a:p>
        </p:txBody>
      </p:sp>
      <p:sp>
        <p:nvSpPr>
          <p:cNvPr id="24" name="TextBox 23"/>
          <p:cNvSpPr txBox="1"/>
          <p:nvPr/>
        </p:nvSpPr>
        <p:spPr>
          <a:xfrm>
            <a:off x="8699493" y="4635432"/>
            <a:ext cx="1399815"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What time?</a:t>
            </a:r>
          </a:p>
        </p:txBody>
      </p:sp>
      <p:sp>
        <p:nvSpPr>
          <p:cNvPr id="27" name="Hexagon 26">
            <a:extLst>
              <a:ext uri="{FF2B5EF4-FFF2-40B4-BE49-F238E27FC236}">
                <a16:creationId xmlns:a16="http://schemas.microsoft.com/office/drawing/2014/main" id="{97E40158-76C3-41C5-95D4-38ED3722DED6}"/>
              </a:ext>
            </a:extLst>
          </p:cNvPr>
          <p:cNvSpPr/>
          <p:nvPr/>
        </p:nvSpPr>
        <p:spPr bwMode="auto">
          <a:xfrm>
            <a:off x="6866769" y="2354262"/>
            <a:ext cx="753443" cy="683753"/>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37" name="Hexagon 36">
            <a:extLst>
              <a:ext uri="{FF2B5EF4-FFF2-40B4-BE49-F238E27FC236}">
                <a16:creationId xmlns:a16="http://schemas.microsoft.com/office/drawing/2014/main" id="{B0A0ED31-68AC-4426-9E69-D1C7B4FF6308}"/>
              </a:ext>
            </a:extLst>
          </p:cNvPr>
          <p:cNvSpPr/>
          <p:nvPr/>
        </p:nvSpPr>
        <p:spPr bwMode="auto">
          <a:xfrm>
            <a:off x="6865394" y="3707571"/>
            <a:ext cx="753443" cy="683753"/>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41" name="Rounded Rectangle 66">
            <a:extLst>
              <a:ext uri="{FF2B5EF4-FFF2-40B4-BE49-F238E27FC236}">
                <a16:creationId xmlns:a16="http://schemas.microsoft.com/office/drawing/2014/main" id="{10B43C7C-74BB-4A88-B0C4-0B96EF4DED58}"/>
              </a:ext>
            </a:extLst>
          </p:cNvPr>
          <p:cNvSpPr/>
          <p:nvPr/>
        </p:nvSpPr>
        <p:spPr bwMode="auto">
          <a:xfrm>
            <a:off x="6345543" y="34831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3B8C42C-11D9-4B8C-B4BC-7FFDDBBE3E32}"/>
              </a:ext>
            </a:extLst>
          </p:cNvPr>
          <p:cNvSpPr/>
          <p:nvPr/>
        </p:nvSpPr>
        <p:spPr>
          <a:xfrm>
            <a:off x="6599237" y="3443719"/>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43" name="Rounded Rectangle 66">
            <a:extLst>
              <a:ext uri="{FF2B5EF4-FFF2-40B4-BE49-F238E27FC236}">
                <a16:creationId xmlns:a16="http://schemas.microsoft.com/office/drawing/2014/main" id="{597A9796-7E6D-44AF-92A7-986C9ACD9418}"/>
              </a:ext>
            </a:extLst>
          </p:cNvPr>
          <p:cNvSpPr/>
          <p:nvPr/>
        </p:nvSpPr>
        <p:spPr bwMode="auto">
          <a:xfrm>
            <a:off x="6345543" y="2129182"/>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7330E49-A784-4889-B0C3-0F2603C5B254}"/>
              </a:ext>
            </a:extLst>
          </p:cNvPr>
          <p:cNvSpPr/>
          <p:nvPr/>
        </p:nvSpPr>
        <p:spPr>
          <a:xfrm>
            <a:off x="6599237" y="2089760"/>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49" name="Rounded Rectangle 66">
            <a:extLst>
              <a:ext uri="{FF2B5EF4-FFF2-40B4-BE49-F238E27FC236}">
                <a16:creationId xmlns:a16="http://schemas.microsoft.com/office/drawing/2014/main" id="{0ADB0053-30E0-41F9-8296-07D5295250FF}"/>
              </a:ext>
            </a:extLst>
          </p:cNvPr>
          <p:cNvSpPr/>
          <p:nvPr/>
        </p:nvSpPr>
        <p:spPr bwMode="auto">
          <a:xfrm>
            <a:off x="6345543" y="4829107"/>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F32FA3F-8D5D-47C9-BE01-98BF49B9B0C6}"/>
              </a:ext>
            </a:extLst>
          </p:cNvPr>
          <p:cNvSpPr/>
          <p:nvPr/>
        </p:nvSpPr>
        <p:spPr>
          <a:xfrm>
            <a:off x="6599237" y="4789685"/>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55" name="Hexagon 54">
            <a:extLst>
              <a:ext uri="{FF2B5EF4-FFF2-40B4-BE49-F238E27FC236}">
                <a16:creationId xmlns:a16="http://schemas.microsoft.com/office/drawing/2014/main" id="{7B5B5C35-9A76-4AB6-9540-806F535EF896}"/>
              </a:ext>
            </a:extLst>
          </p:cNvPr>
          <p:cNvSpPr/>
          <p:nvPr/>
        </p:nvSpPr>
        <p:spPr bwMode="auto">
          <a:xfrm>
            <a:off x="6870167" y="5053873"/>
            <a:ext cx="753443" cy="683753"/>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25" name="TextBox 24">
            <a:extLst>
              <a:ext uri="{FF2B5EF4-FFF2-40B4-BE49-F238E27FC236}">
                <a16:creationId xmlns:a16="http://schemas.microsoft.com/office/drawing/2014/main" id="{AE69A5E2-5ED5-4C39-9961-CB68903A94B2}"/>
              </a:ext>
            </a:extLst>
          </p:cNvPr>
          <p:cNvSpPr txBox="1"/>
          <p:nvPr/>
        </p:nvSpPr>
        <p:spPr>
          <a:xfrm>
            <a:off x="8724469" y="2508715"/>
            <a:ext cx="1994585" cy="37484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Calls aggregation</a:t>
            </a:r>
          </a:p>
        </p:txBody>
      </p:sp>
    </p:spTree>
    <p:extLst>
      <p:ext uri="{BB962C8B-B14F-4D97-AF65-F5344CB8AC3E}">
        <p14:creationId xmlns:p14="http://schemas.microsoft.com/office/powerpoint/2010/main" val="31065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1025169" y="98327"/>
            <a:ext cx="10355644"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Using a </a:t>
            </a:r>
            <a:r>
              <a:rPr lang="en-US" sz="4800" b="1" spc="-102" dirty="0">
                <a:ln w="3175">
                  <a:noFill/>
                </a:ln>
                <a:gradFill>
                  <a:gsLst>
                    <a:gs pos="1250">
                      <a:schemeClr val="tx1"/>
                    </a:gs>
                    <a:gs pos="100000">
                      <a:schemeClr val="tx1"/>
                    </a:gs>
                  </a:gsLst>
                  <a:lin ang="5400000" scaled="0"/>
                </a:gradFill>
                <a:latin typeface="+mj-lt"/>
                <a:cs typeface="Segoe UI" pitchFamily="34" charset="0"/>
              </a:rPr>
              <a:t>custom</a:t>
            </a:r>
            <a:r>
              <a:rPr lang="en-US" sz="4800" spc="-102" dirty="0">
                <a:ln w="3175">
                  <a:noFill/>
                </a:ln>
                <a:gradFill>
                  <a:gsLst>
                    <a:gs pos="1250">
                      <a:schemeClr val="tx1"/>
                    </a:gs>
                    <a:gs pos="100000">
                      <a:schemeClr val="tx1"/>
                    </a:gs>
                  </a:gsLst>
                  <a:lin ang="5400000" scaled="0"/>
                </a:gradFill>
                <a:latin typeface="+mj-lt"/>
                <a:cs typeface="Segoe UI" pitchFamily="34" charset="0"/>
              </a:rPr>
              <a:t> API Gateway Service </a:t>
            </a: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874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SPA Web app</a:t>
            </a:r>
          </a:p>
        </p:txBody>
      </p:sp>
      <p:sp>
        <p:nvSpPr>
          <p:cNvPr id="108" name="Rectangle 107"/>
          <p:cNvSpPr/>
          <p:nvPr/>
        </p:nvSpPr>
        <p:spPr>
          <a:xfrm>
            <a:off x="868201" y="4393480"/>
            <a:ext cx="1695721"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JavaScript/Angular.js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8838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35554" y="3890867"/>
            <a:ext cx="78579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Traditional Web app</a:t>
            </a: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75" name="Flowchart: Magnetic Disk 74">
            <a:extLst>
              <a:ext uri="{FF2B5EF4-FFF2-40B4-BE49-F238E27FC236}">
                <a16:creationId xmlns:a16="http://schemas.microsoft.com/office/drawing/2014/main" id="{BC6F1CAB-5B05-43DA-A49E-8C6730802449}"/>
              </a:ext>
            </a:extLst>
          </p:cNvPr>
          <p:cNvSpPr/>
          <p:nvPr/>
        </p:nvSpPr>
        <p:spPr>
          <a:xfrm>
            <a:off x="9974282" y="2332254"/>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A2269367-BB88-4303-9054-32F1D7850CC5}"/>
              </a:ext>
            </a:extLst>
          </p:cNvPr>
          <p:cNvCxnSpPr>
            <a:cxnSpLocks/>
            <a:endCxn id="77" idx="2"/>
          </p:cNvCxnSpPr>
          <p:nvPr/>
        </p:nvCxnSpPr>
        <p:spPr>
          <a:xfrm flipV="1">
            <a:off x="9561278" y="5176594"/>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77" name="Flowchart: Magnetic Disk 76">
            <a:extLst>
              <a:ext uri="{FF2B5EF4-FFF2-40B4-BE49-F238E27FC236}">
                <a16:creationId xmlns:a16="http://schemas.microsoft.com/office/drawing/2014/main" id="{C867A87E-3FBA-453F-9F59-C6B705ABBDB5}"/>
              </a:ext>
            </a:extLst>
          </p:cNvPr>
          <p:cNvSpPr/>
          <p:nvPr/>
        </p:nvSpPr>
        <p:spPr>
          <a:xfrm>
            <a:off x="9941848" y="5002617"/>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lowchart: Magnetic Disk 77">
            <a:extLst>
              <a:ext uri="{FF2B5EF4-FFF2-40B4-BE49-F238E27FC236}">
                <a16:creationId xmlns:a16="http://schemas.microsoft.com/office/drawing/2014/main" id="{59720C92-4093-4ADB-909C-598DDEB99580}"/>
              </a:ext>
            </a:extLst>
          </p:cNvPr>
          <p:cNvSpPr/>
          <p:nvPr/>
        </p:nvSpPr>
        <p:spPr>
          <a:xfrm>
            <a:off x="9952474" y="3666420"/>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96E2D99D-09FF-46CD-9953-F81F558CF192}"/>
              </a:ext>
            </a:extLst>
          </p:cNvPr>
          <p:cNvCxnSpPr>
            <a:cxnSpLocks/>
          </p:cNvCxnSpPr>
          <p:nvPr/>
        </p:nvCxnSpPr>
        <p:spPr>
          <a:xfrm flipV="1">
            <a:off x="9564686" y="2490578"/>
            <a:ext cx="380570" cy="5478"/>
          </a:xfrm>
          <a:prstGeom prst="straightConnector1">
            <a:avLst/>
          </a:prstGeom>
          <a:noFill/>
          <a:ln w="12700" cap="flat" cmpd="sng" algn="ctr">
            <a:solidFill>
              <a:sysClr val="windowText" lastClr="000000"/>
            </a:solidFill>
            <a:prstDash val="solid"/>
            <a:miter lim="800000"/>
            <a:tailEnd type="triangle"/>
          </a:ln>
          <a:effectLst/>
        </p:spPr>
      </p:cxnSp>
      <p:cxnSp>
        <p:nvCxnSpPr>
          <p:cNvPr id="100" name="Straight Arrow Connector 99">
            <a:extLst>
              <a:ext uri="{FF2B5EF4-FFF2-40B4-BE49-F238E27FC236}">
                <a16:creationId xmlns:a16="http://schemas.microsoft.com/office/drawing/2014/main" id="{56B94578-2547-42FB-972D-0762DD8B0066}"/>
              </a:ext>
            </a:extLst>
          </p:cNvPr>
          <p:cNvCxnSpPr>
            <a:cxnSpLocks/>
          </p:cNvCxnSpPr>
          <p:nvPr/>
        </p:nvCxnSpPr>
        <p:spPr>
          <a:xfrm flipV="1">
            <a:off x="9565948" y="3838362"/>
            <a:ext cx="380570" cy="5478"/>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275013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API Gateway “as a service/product”</a:t>
            </a:r>
          </a:p>
        </p:txBody>
      </p:sp>
      <p:pic>
        <p:nvPicPr>
          <p:cNvPr id="2052" name="Picture 4" descr="Resultado de imagen de azure api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37" y="2430462"/>
            <a:ext cx="4345559" cy="22814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650575" y="4823217"/>
            <a:ext cx="3834704"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a:ln>
                  <a:noFill/>
                </a:ln>
                <a:solidFill>
                  <a:srgbClr val="505050"/>
                </a:solidFill>
                <a:effectLst/>
                <a:uLnTx/>
                <a:uFillTx/>
                <a:latin typeface="Segoe UI"/>
                <a:ea typeface="+mn-ea"/>
                <a:cs typeface="+mn-cs"/>
              </a:rPr>
              <a:t>AZURE API MANAGEMENT</a:t>
            </a:r>
          </a:p>
        </p:txBody>
      </p:sp>
      <p:grpSp>
        <p:nvGrpSpPr>
          <p:cNvPr id="7" name="Group 6">
            <a:extLst>
              <a:ext uri="{FF2B5EF4-FFF2-40B4-BE49-F238E27FC236}">
                <a16:creationId xmlns:a16="http://schemas.microsoft.com/office/drawing/2014/main" id="{1D0C5D3D-28A2-416A-B6FD-F9880F831791}"/>
              </a:ext>
            </a:extLst>
          </p:cNvPr>
          <p:cNvGrpSpPr/>
          <p:nvPr/>
        </p:nvGrpSpPr>
        <p:grpSpPr>
          <a:xfrm>
            <a:off x="8885237" y="2205420"/>
            <a:ext cx="1969398" cy="3076131"/>
            <a:chOff x="8885237" y="2205420"/>
            <a:chExt cx="1969398" cy="3076131"/>
          </a:xfrm>
        </p:grpSpPr>
        <p:pic>
          <p:nvPicPr>
            <p:cNvPr id="2050" name="Picture 2" descr="Resultado de imagen de api ko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5237" y="2850448"/>
              <a:ext cx="1969398" cy="1033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apig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8607" y="4755448"/>
              <a:ext cx="1528629" cy="5261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56485" y="3817500"/>
              <a:ext cx="102393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a:ln>
                    <a:noFill/>
                  </a:ln>
                  <a:solidFill>
                    <a:srgbClr val="505050"/>
                  </a:solidFill>
                  <a:effectLst/>
                  <a:uLnTx/>
                  <a:uFillTx/>
                  <a:latin typeface="Segoe UI"/>
                  <a:ea typeface="+mn-ea"/>
                  <a:cs typeface="+mn-cs"/>
                </a:rPr>
                <a:t>KONG</a:t>
              </a:r>
            </a:p>
          </p:txBody>
        </p:sp>
        <p:sp>
          <p:nvSpPr>
            <p:cNvPr id="2" name="Rectangle 1">
              <a:extLst>
                <a:ext uri="{FF2B5EF4-FFF2-40B4-BE49-F238E27FC236}">
                  <a16:creationId xmlns:a16="http://schemas.microsoft.com/office/drawing/2014/main" id="{284B3617-C271-4EEF-A5AB-C017217999F8}"/>
                </a:ext>
              </a:extLst>
            </p:cNvPr>
            <p:cNvSpPr/>
            <p:nvPr/>
          </p:nvSpPr>
          <p:spPr>
            <a:xfrm>
              <a:off x="9140207" y="2205420"/>
              <a:ext cx="145648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Third parties</a:t>
              </a:r>
            </a:p>
          </p:txBody>
        </p:sp>
      </p:grpSp>
    </p:spTree>
    <p:extLst>
      <p:ext uri="{BB962C8B-B14F-4D97-AF65-F5344CB8AC3E}">
        <p14:creationId xmlns:p14="http://schemas.microsoft.com/office/powerpoint/2010/main" val="142847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Pentagon 60"/>
          <p:cNvSpPr/>
          <p:nvPr/>
        </p:nvSpPr>
        <p:spPr bwMode="auto">
          <a:xfrm>
            <a:off x="1338785" y="6028699"/>
            <a:ext cx="4117451" cy="685788"/>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bwMode="auto">
          <a:xfrm>
            <a:off x="1341437" y="2235333"/>
            <a:ext cx="3886200" cy="3636669"/>
          </a:xfrm>
          <a:prstGeom prst="rect">
            <a:avLst/>
          </a:prstGeom>
          <a:solidFill>
            <a:srgbClr val="CEBEE8"/>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5" name="TextBox 54"/>
          <p:cNvSpPr txBox="1"/>
          <p:nvPr/>
        </p:nvSpPr>
        <p:spPr>
          <a:xfrm>
            <a:off x="122236" y="4152741"/>
            <a:ext cx="5098836"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58" name="TextBox 57"/>
          <p:cNvSpPr txBox="1"/>
          <p:nvPr/>
        </p:nvSpPr>
        <p:spPr>
          <a:xfrm>
            <a:off x="113052" y="2423706"/>
            <a:ext cx="5098836"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pic>
        <p:nvPicPr>
          <p:cNvPr id="7"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457" r="22687"/>
          <a:stretch/>
        </p:blipFill>
        <p:spPr bwMode="auto">
          <a:xfrm>
            <a:off x="1745558" y="2738986"/>
            <a:ext cx="1009499" cy="1016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558" y="4315797"/>
            <a:ext cx="1079760" cy="10797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85824" y="4546566"/>
            <a:ext cx="2166619"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Linux Containers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Windows Containers</a:t>
            </a:r>
          </a:p>
        </p:txBody>
      </p:sp>
      <p:sp>
        <p:nvSpPr>
          <p:cNvPr id="11" name="Rectangle 10"/>
          <p:cNvSpPr/>
          <p:nvPr/>
        </p:nvSpPr>
        <p:spPr>
          <a:xfrm>
            <a:off x="2985824" y="2887662"/>
            <a:ext cx="1765227"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.NET Core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.NET Framework</a:t>
            </a:r>
          </a:p>
        </p:txBody>
      </p:sp>
      <p:sp>
        <p:nvSpPr>
          <p:cNvPr id="14" name="Rectangle 13"/>
          <p:cNvSpPr/>
          <p:nvPr/>
        </p:nvSpPr>
        <p:spPr>
          <a:xfrm>
            <a:off x="1728122" y="1570696"/>
            <a:ext cx="3041090" cy="677108"/>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Foundational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Development technologies</a:t>
            </a:r>
          </a:p>
        </p:txBody>
      </p:sp>
      <p:sp>
        <p:nvSpPr>
          <p:cNvPr id="16" name="Rectangle 15"/>
          <p:cNvSpPr/>
          <p:nvPr/>
        </p:nvSpPr>
        <p:spPr>
          <a:xfrm>
            <a:off x="1493837" y="6072390"/>
            <a:ext cx="3557672" cy="58477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Exploring Microservices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Architecture/Design/Development</a:t>
            </a:r>
          </a:p>
        </p:txBody>
      </p:sp>
      <p:sp>
        <p:nvSpPr>
          <p:cNvPr id="56" name="Rectangle 55"/>
          <p:cNvSpPr/>
          <p:nvPr/>
        </p:nvSpPr>
        <p:spPr>
          <a:xfrm>
            <a:off x="155367" y="4800268"/>
            <a:ext cx="1384440"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Deployment</a:t>
            </a:r>
          </a:p>
        </p:txBody>
      </p:sp>
      <p:sp>
        <p:nvSpPr>
          <p:cNvPr id="57" name="Rectangle 56"/>
          <p:cNvSpPr/>
          <p:nvPr/>
        </p:nvSpPr>
        <p:spPr>
          <a:xfrm>
            <a:off x="91269" y="3101488"/>
            <a:ext cx="1247516"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Development</a:t>
            </a:r>
          </a:p>
        </p:txBody>
      </p:sp>
      <p:sp>
        <p:nvSpPr>
          <p:cNvPr id="66" name="Arrow: Pentagon 65"/>
          <p:cNvSpPr/>
          <p:nvPr/>
        </p:nvSpPr>
        <p:spPr bwMode="auto">
          <a:xfrm>
            <a:off x="1338785" y="437904"/>
            <a:ext cx="4117451" cy="685788"/>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1" name="Picture 70"/>
          <p:cNvPicPr>
            <a:picLocks noChangeAspect="1"/>
          </p:cNvPicPr>
          <p:nvPr/>
        </p:nvPicPr>
        <p:blipFill>
          <a:blip r:embed="rId5"/>
          <a:stretch>
            <a:fillRect/>
          </a:stretch>
        </p:blipFill>
        <p:spPr>
          <a:xfrm>
            <a:off x="2285438" y="536684"/>
            <a:ext cx="2083349" cy="476034"/>
          </a:xfrm>
          <a:prstGeom prst="rect">
            <a:avLst/>
          </a:prstGeom>
        </p:spPr>
      </p:pic>
      <p:sp>
        <p:nvSpPr>
          <p:cNvPr id="74" name="Rectangle 73"/>
          <p:cNvSpPr/>
          <p:nvPr/>
        </p:nvSpPr>
        <p:spPr>
          <a:xfrm>
            <a:off x="2529900" y="85824"/>
            <a:ext cx="1925720"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8CB4"/>
                </a:solidFill>
                <a:effectLst/>
                <a:uLnTx/>
                <a:uFillTx/>
                <a:latin typeface="Segoe UI"/>
                <a:ea typeface="+mn-ea"/>
                <a:cs typeface="+mn-cs"/>
              </a:rPr>
              <a:t>Dev environment</a:t>
            </a:r>
          </a:p>
        </p:txBody>
      </p:sp>
      <p:grpSp>
        <p:nvGrpSpPr>
          <p:cNvPr id="2" name="Group 1">
            <a:extLst>
              <a:ext uri="{FF2B5EF4-FFF2-40B4-BE49-F238E27FC236}">
                <a16:creationId xmlns:a16="http://schemas.microsoft.com/office/drawing/2014/main" id="{17187C79-426E-4C86-B940-0FA154F93F93}"/>
              </a:ext>
            </a:extLst>
          </p:cNvPr>
          <p:cNvGrpSpPr/>
          <p:nvPr/>
        </p:nvGrpSpPr>
        <p:grpSpPr>
          <a:xfrm>
            <a:off x="5227636" y="81286"/>
            <a:ext cx="7110291" cy="6633201"/>
            <a:chOff x="5227636" y="81286"/>
            <a:chExt cx="7110291" cy="6633201"/>
          </a:xfrm>
        </p:grpSpPr>
        <p:sp>
          <p:nvSpPr>
            <p:cNvPr id="62" name="Arrow: Chevron 61"/>
            <p:cNvSpPr/>
            <p:nvPr/>
          </p:nvSpPr>
          <p:spPr bwMode="auto">
            <a:xfrm>
              <a:off x="6825185" y="6028698"/>
              <a:ext cx="410461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Rectangle 3"/>
            <p:cNvSpPr/>
            <p:nvPr/>
          </p:nvSpPr>
          <p:spPr bwMode="auto">
            <a:xfrm>
              <a:off x="6827837" y="2235333"/>
              <a:ext cx="4075618" cy="3636669"/>
            </a:xfrm>
            <a:prstGeom prst="rect">
              <a:avLst/>
            </a:prstGeom>
            <a:solidFill>
              <a:srgbClr val="8E9CFF"/>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3" name="TextBox 12"/>
            <p:cNvSpPr txBox="1"/>
            <p:nvPr/>
          </p:nvSpPr>
          <p:spPr>
            <a:xfrm>
              <a:off x="6827836" y="4152741"/>
              <a:ext cx="5486401"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53" name="TextBox 52"/>
            <p:cNvSpPr txBox="1"/>
            <p:nvPr/>
          </p:nvSpPr>
          <p:spPr>
            <a:xfrm>
              <a:off x="6825186" y="2425256"/>
              <a:ext cx="5489052"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p:cNvSpPr/>
            <p:nvPr/>
          </p:nvSpPr>
          <p:spPr>
            <a:xfrm>
              <a:off x="7380377" y="1583237"/>
              <a:ext cx="2792752" cy="677108"/>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Cloud infrastructure and</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Specific Orchestrators</a:t>
              </a:r>
            </a:p>
          </p:txBody>
        </p:sp>
        <p:sp>
          <p:nvSpPr>
            <p:cNvPr id="17" name="Rectangle 16"/>
            <p:cNvSpPr/>
            <p:nvPr/>
          </p:nvSpPr>
          <p:spPr>
            <a:xfrm>
              <a:off x="7372143" y="6195501"/>
              <a:ext cx="3063980"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Production-Ready Microservices</a:t>
              </a:r>
            </a:p>
          </p:txBody>
        </p:sp>
        <p:grpSp>
          <p:nvGrpSpPr>
            <p:cNvPr id="18" name="Group 17"/>
            <p:cNvGrpSpPr/>
            <p:nvPr/>
          </p:nvGrpSpPr>
          <p:grpSpPr>
            <a:xfrm>
              <a:off x="7286262" y="4244226"/>
              <a:ext cx="2016992" cy="411249"/>
              <a:chOff x="4571312" y="3264443"/>
              <a:chExt cx="2016992" cy="411249"/>
            </a:xfrm>
          </p:grpSpPr>
          <p:sp>
            <p:nvSpPr>
              <p:cNvPr id="19" name="TextBox 18"/>
              <p:cNvSpPr txBox="1"/>
              <p:nvPr/>
            </p:nvSpPr>
            <p:spPr>
              <a:xfrm>
                <a:off x="5026128" y="3382998"/>
                <a:ext cx="1562176" cy="174141"/>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0" name="Picture 19" descr="Service Bu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71312" y="3264443"/>
                <a:ext cx="411249" cy="411249"/>
              </a:xfrm>
              <a:prstGeom prst="rect">
                <a:avLst/>
              </a:prstGeom>
            </p:spPr>
          </p:pic>
        </p:grpSp>
        <p:grpSp>
          <p:nvGrpSpPr>
            <p:cNvPr id="24" name="Group 23"/>
            <p:cNvGrpSpPr/>
            <p:nvPr/>
          </p:nvGrpSpPr>
          <p:grpSpPr>
            <a:xfrm>
              <a:off x="9369146" y="4244226"/>
              <a:ext cx="1021857" cy="414164"/>
              <a:chOff x="8755248" y="3474294"/>
              <a:chExt cx="1021857" cy="414164"/>
            </a:xfrm>
          </p:grpSpPr>
          <p:sp>
            <p:nvSpPr>
              <p:cNvPr id="25" name="TextBox 24"/>
              <p:cNvSpPr txBox="1"/>
              <p:nvPr/>
            </p:nvSpPr>
            <p:spPr>
              <a:xfrm>
                <a:off x="9117949" y="358735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pic>
            <p:nvPicPr>
              <p:cNvPr id="26" name="Picture 2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5248" y="3474294"/>
                <a:ext cx="378177" cy="378177"/>
              </a:xfrm>
              <a:prstGeom prst="rect">
                <a:avLst/>
              </a:prstGeom>
            </p:spPr>
          </p:pic>
        </p:grpSp>
        <p:grpSp>
          <p:nvGrpSpPr>
            <p:cNvPr id="27" name="Group 26"/>
            <p:cNvGrpSpPr/>
            <p:nvPr/>
          </p:nvGrpSpPr>
          <p:grpSpPr>
            <a:xfrm>
              <a:off x="9348216" y="4758676"/>
              <a:ext cx="1029708" cy="427527"/>
              <a:chOff x="8681505" y="4689849"/>
              <a:chExt cx="1029708" cy="427527"/>
            </a:xfrm>
          </p:grpSpPr>
          <p:sp>
            <p:nvSpPr>
              <p:cNvPr id="28" name="TextBox 27"/>
              <p:cNvSpPr txBox="1"/>
              <p:nvPr/>
            </p:nvSpPr>
            <p:spPr>
              <a:xfrm>
                <a:off x="9052057" y="481627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 DB</a:t>
                </a:r>
              </a:p>
            </p:txBody>
          </p:sp>
          <p:pic>
            <p:nvPicPr>
              <p:cNvPr id="29" name="Picture 2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81505" y="4689849"/>
                <a:ext cx="336038" cy="336037"/>
              </a:xfrm>
              <a:prstGeom prst="rect">
                <a:avLst/>
              </a:prstGeom>
            </p:spPr>
          </p:pic>
        </p:grpSp>
        <p:grpSp>
          <p:nvGrpSpPr>
            <p:cNvPr id="30" name="Group 29"/>
            <p:cNvGrpSpPr/>
            <p:nvPr/>
          </p:nvGrpSpPr>
          <p:grpSpPr>
            <a:xfrm>
              <a:off x="7380377" y="5288714"/>
              <a:ext cx="1084677" cy="427194"/>
              <a:chOff x="8713817" y="4063494"/>
              <a:chExt cx="1084677" cy="427194"/>
            </a:xfrm>
          </p:grpSpPr>
          <p:sp>
            <p:nvSpPr>
              <p:cNvPr id="31" name="TextBox 30"/>
              <p:cNvSpPr txBox="1"/>
              <p:nvPr/>
            </p:nvSpPr>
            <p:spPr>
              <a:xfrm>
                <a:off x="9139338" y="418958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Cache</a:t>
                </a:r>
              </a:p>
            </p:txBody>
          </p:sp>
          <p:pic>
            <p:nvPicPr>
              <p:cNvPr id="32" name="Picture 3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713817" y="4063494"/>
                <a:ext cx="326654" cy="326654"/>
              </a:xfrm>
              <a:prstGeom prst="rect">
                <a:avLst/>
              </a:prstGeom>
            </p:spPr>
          </p:pic>
        </p:grpSp>
        <p:grpSp>
          <p:nvGrpSpPr>
            <p:cNvPr id="49" name="Group 48"/>
            <p:cNvGrpSpPr/>
            <p:nvPr/>
          </p:nvGrpSpPr>
          <p:grpSpPr>
            <a:xfrm>
              <a:off x="7322676" y="4754432"/>
              <a:ext cx="1856393" cy="399451"/>
              <a:chOff x="7913205" y="5106197"/>
              <a:chExt cx="1856393" cy="399451"/>
            </a:xfrm>
          </p:grpSpPr>
          <p:sp>
            <p:nvSpPr>
              <p:cNvPr id="35" name="Rectangle 34"/>
              <p:cNvSpPr/>
              <p:nvPr/>
            </p:nvSpPr>
            <p:spPr bwMode="auto">
              <a:xfrm>
                <a:off x="8082352" y="5165111"/>
                <a:ext cx="1687246" cy="28716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BLOB Storage</a:t>
                </a:r>
              </a:p>
            </p:txBody>
          </p:sp>
          <p:pic>
            <p:nvPicPr>
              <p:cNvPr id="38" name="Picture 37" descr="Storage blob.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913205" y="5106197"/>
                <a:ext cx="399449" cy="399451"/>
              </a:xfrm>
              <a:prstGeom prst="rect">
                <a:avLst/>
              </a:prstGeom>
            </p:spPr>
          </p:pic>
        </p:grpSp>
        <p:sp>
          <p:nvSpPr>
            <p:cNvPr id="42" name="TextBox 41"/>
            <p:cNvSpPr txBox="1"/>
            <p:nvPr/>
          </p:nvSpPr>
          <p:spPr>
            <a:xfrm>
              <a:off x="8324071" y="3639300"/>
              <a:ext cx="1780366" cy="23896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Service Fabric</a:t>
              </a:r>
            </a:p>
          </p:txBody>
        </p:sp>
        <p:sp>
          <p:nvSpPr>
            <p:cNvPr id="43" name="Freeform 359"/>
            <p:cNvSpPr>
              <a:spLocks noChangeAspect="1"/>
            </p:cNvSpPr>
            <p:nvPr/>
          </p:nvSpPr>
          <p:spPr bwMode="auto">
            <a:xfrm>
              <a:off x="7792762" y="3480598"/>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333333"/>
                </a:solidFill>
                <a:effectLst/>
                <a:uLnTx/>
                <a:uFillTx/>
                <a:latin typeface="Segoe UI Light"/>
                <a:ea typeface="Segoe UI" pitchFamily="34" charset="0"/>
                <a:cs typeface="Segoe UI" pitchFamily="34" charset="0"/>
              </a:endParaRPr>
            </a:p>
          </p:txBody>
        </p:sp>
        <p:pic>
          <p:nvPicPr>
            <p:cNvPr id="45" name="Picture 44"/>
            <p:cNvPicPr>
              <a:picLocks noChangeAspect="1"/>
            </p:cNvPicPr>
            <p:nvPr/>
          </p:nvPicPr>
          <p:blipFill>
            <a:blip r:embed="rId11">
              <a:clrChange>
                <a:clrFrom>
                  <a:srgbClr val="8E9CFF"/>
                </a:clrFrom>
                <a:clrTo>
                  <a:srgbClr val="8E9CFF">
                    <a:alpha val="0"/>
                  </a:srgbClr>
                </a:clrTo>
              </a:clrChange>
            </a:blip>
            <a:stretch>
              <a:fillRect/>
            </a:stretch>
          </p:blipFill>
          <p:spPr>
            <a:xfrm>
              <a:off x="7681233" y="2484252"/>
              <a:ext cx="566705" cy="499373"/>
            </a:xfrm>
            <a:prstGeom prst="rect">
              <a:avLst/>
            </a:prstGeom>
          </p:spPr>
        </p:pic>
        <p:sp>
          <p:nvSpPr>
            <p:cNvPr id="46" name="TextBox 45"/>
            <p:cNvSpPr txBox="1"/>
            <p:nvPr/>
          </p:nvSpPr>
          <p:spPr>
            <a:xfrm>
              <a:off x="8324071" y="2687242"/>
              <a:ext cx="1720719" cy="219327"/>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 Service</a:t>
              </a:r>
            </a:p>
          </p:txBody>
        </p:sp>
        <p:sp>
          <p:nvSpPr>
            <p:cNvPr id="48" name="Rectangle 47"/>
            <p:cNvSpPr/>
            <p:nvPr/>
          </p:nvSpPr>
          <p:spPr>
            <a:xfrm>
              <a:off x="8745790" y="2806955"/>
              <a:ext cx="1270883"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Mesos DC/OS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Kubernetes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Docker Swarm</a:t>
              </a:r>
            </a:p>
          </p:txBody>
        </p:sp>
        <p:sp>
          <p:nvSpPr>
            <p:cNvPr id="50" name="TextBox 49"/>
            <p:cNvSpPr txBox="1"/>
            <p:nvPr/>
          </p:nvSpPr>
          <p:spPr>
            <a:xfrm>
              <a:off x="9812783" y="5395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51" name="Picture 50" descr="AzureKeyVault_icon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4338" y="5247296"/>
              <a:ext cx="334429" cy="371587"/>
            </a:xfrm>
            <a:prstGeom prst="rect">
              <a:avLst/>
            </a:prstGeom>
          </p:spPr>
        </p:pic>
        <p:sp>
          <p:nvSpPr>
            <p:cNvPr id="52" name="Rectangle 51"/>
            <p:cNvSpPr/>
            <p:nvPr/>
          </p:nvSpPr>
          <p:spPr>
            <a:xfrm>
              <a:off x="10942637" y="4650442"/>
              <a:ext cx="138444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Other Cloud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Infrastructure</a:t>
              </a:r>
            </a:p>
          </p:txBody>
        </p:sp>
        <p:sp>
          <p:nvSpPr>
            <p:cNvPr id="54" name="Rectangle 53"/>
            <p:cNvSpPr/>
            <p:nvPr/>
          </p:nvSpPr>
          <p:spPr>
            <a:xfrm>
              <a:off x="10906107" y="3009813"/>
              <a:ext cx="1431820"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Orchestrators</a:t>
              </a:r>
            </a:p>
          </p:txBody>
        </p:sp>
        <p:sp>
          <p:nvSpPr>
            <p:cNvPr id="59" name="Arrow: Pentagon 58"/>
            <p:cNvSpPr/>
            <p:nvPr/>
          </p:nvSpPr>
          <p:spPr bwMode="auto">
            <a:xfrm>
              <a:off x="5980453" y="3555966"/>
              <a:ext cx="542584" cy="990600"/>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Arrow: Chevron 59"/>
            <p:cNvSpPr/>
            <p:nvPr/>
          </p:nvSpPr>
          <p:spPr bwMode="auto">
            <a:xfrm>
              <a:off x="6329275" y="3555966"/>
              <a:ext cx="498562" cy="990600"/>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Arrow: Chevron 62"/>
            <p:cNvSpPr/>
            <p:nvPr/>
          </p:nvSpPr>
          <p:spPr bwMode="auto">
            <a:xfrm>
              <a:off x="5227636" y="6028697"/>
              <a:ext cx="182880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Rectangle 63"/>
            <p:cNvSpPr/>
            <p:nvPr/>
          </p:nvSpPr>
          <p:spPr>
            <a:xfrm>
              <a:off x="5532437" y="6079204"/>
              <a:ext cx="1393843" cy="58477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Infrastructure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Decisions</a:t>
              </a:r>
            </a:p>
          </p:txBody>
        </p:sp>
        <p:sp>
          <p:nvSpPr>
            <p:cNvPr id="65" name="Arrow: Chevron 64"/>
            <p:cNvSpPr/>
            <p:nvPr/>
          </p:nvSpPr>
          <p:spPr bwMode="auto">
            <a:xfrm>
              <a:off x="6825185" y="437903"/>
              <a:ext cx="410461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Rectangle 67"/>
            <p:cNvSpPr/>
            <p:nvPr/>
          </p:nvSpPr>
          <p:spPr>
            <a:xfrm>
              <a:off x="7137406" y="534979"/>
              <a:ext cx="3671839" cy="49244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eShopOnServiceFabric,  eShopOnKubernetes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eShopOnSwarm ,  eShopOnDCOS, etc.</a:t>
              </a:r>
            </a:p>
          </p:txBody>
        </p:sp>
        <p:sp>
          <p:nvSpPr>
            <p:cNvPr id="69" name="Arrow: Chevron 68"/>
            <p:cNvSpPr/>
            <p:nvPr/>
          </p:nvSpPr>
          <p:spPr bwMode="auto">
            <a:xfrm>
              <a:off x="5227636" y="437902"/>
              <a:ext cx="182880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a:xfrm>
              <a:off x="5599832" y="583925"/>
              <a:ext cx="1379095"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Forks/Flavors</a:t>
              </a:r>
            </a:p>
          </p:txBody>
        </p:sp>
        <p:sp>
          <p:nvSpPr>
            <p:cNvPr id="72" name="Rectangle 71"/>
            <p:cNvSpPr/>
            <p:nvPr/>
          </p:nvSpPr>
          <p:spPr bwMode="auto">
            <a:xfrm>
              <a:off x="5303837" y="3555966"/>
              <a:ext cx="676616" cy="990600"/>
            </a:xfrm>
            <a:prstGeom prst="rect">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p:cNvSpPr/>
            <p:nvPr/>
          </p:nvSpPr>
          <p:spPr>
            <a:xfrm>
              <a:off x="5478188" y="3367462"/>
              <a:ext cx="816249" cy="120032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FFFF"/>
                  </a:solidFill>
                  <a:effectLst/>
                  <a:uLnTx/>
                  <a:uFillTx/>
                  <a:latin typeface="Segoe UI"/>
                  <a:ea typeface="+mn-ea"/>
                  <a:cs typeface="+mn-cs"/>
                </a:rPr>
                <a:t>+</a:t>
              </a:r>
            </a:p>
          </p:txBody>
        </p:sp>
        <p:sp>
          <p:nvSpPr>
            <p:cNvPr id="75" name="Rectangle 74"/>
            <p:cNvSpPr/>
            <p:nvPr/>
          </p:nvSpPr>
          <p:spPr>
            <a:xfrm>
              <a:off x="7513637" y="81286"/>
              <a:ext cx="2647263"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8CB4"/>
                  </a:solidFill>
                  <a:effectLst/>
                  <a:uLnTx/>
                  <a:uFillTx/>
                  <a:latin typeface="Segoe UI"/>
                  <a:ea typeface="+mn-ea"/>
                  <a:cs typeface="+mn-cs"/>
                </a:rPr>
                <a:t>Production environment</a:t>
              </a:r>
            </a:p>
          </p:txBody>
        </p:sp>
      </p:grpSp>
    </p:spTree>
    <p:extLst>
      <p:ext uri="{BB962C8B-B14F-4D97-AF65-F5344CB8AC3E}">
        <p14:creationId xmlns:p14="http://schemas.microsoft.com/office/powerpoint/2010/main" val="2097473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66"/>
          <p:cNvSpPr/>
          <p:nvPr/>
        </p:nvSpPr>
        <p:spPr bwMode="auto">
          <a:xfrm>
            <a:off x="731837" y="5036619"/>
            <a:ext cx="2501107" cy="1661043"/>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ounded Rectangle 66"/>
          <p:cNvSpPr/>
          <p:nvPr/>
        </p:nvSpPr>
        <p:spPr bwMode="auto">
          <a:xfrm>
            <a:off x="731837" y="3476299"/>
            <a:ext cx="2521932" cy="1479606"/>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742058" y="1363662"/>
            <a:ext cx="7962579" cy="5486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7229037" y="6069609"/>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229037" y="3332061"/>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229037" y="4686951"/>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6774118" y="4232340"/>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535" y="6019372"/>
            <a:ext cx="419575" cy="4195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8660769" y="4595062"/>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374" name="Flowchart: Magnetic Disk 373"/>
          <p:cNvSpPr/>
          <p:nvPr/>
        </p:nvSpPr>
        <p:spPr>
          <a:xfrm>
            <a:off x="8261950" y="3330781"/>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6877416" y="4193279"/>
            <a:ext cx="2320828"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7" name="Rounded Rectangle 66"/>
          <p:cNvSpPr/>
          <p:nvPr/>
        </p:nvSpPr>
        <p:spPr bwMode="auto">
          <a:xfrm>
            <a:off x="6774118" y="2878381"/>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6877416" y="2839320"/>
            <a:ext cx="2195794"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Catalog microservice</a:t>
            </a:r>
          </a:p>
        </p:txBody>
      </p:sp>
      <p:sp>
        <p:nvSpPr>
          <p:cNvPr id="389" name="Rounded Rectangle 66"/>
          <p:cNvSpPr/>
          <p:nvPr/>
        </p:nvSpPr>
        <p:spPr bwMode="auto">
          <a:xfrm>
            <a:off x="6774118" y="5626627"/>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6877416" y="5587566"/>
            <a:ext cx="209191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1" name="Rounded Rectangle 66"/>
          <p:cNvSpPr/>
          <p:nvPr/>
        </p:nvSpPr>
        <p:spPr bwMode="auto">
          <a:xfrm>
            <a:off x="3913057" y="3732045"/>
            <a:ext cx="2228980" cy="1015177"/>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50411" y="3722258"/>
            <a:ext cx="219162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WebApp MVC</a:t>
            </a:r>
          </a:p>
        </p:txBody>
      </p:sp>
      <p:sp>
        <p:nvSpPr>
          <p:cNvPr id="393" name="Rectangle 392"/>
          <p:cNvSpPr/>
          <p:nvPr/>
        </p:nvSpPr>
        <p:spPr>
          <a:xfrm>
            <a:off x="8679133" y="6069609"/>
            <a:ext cx="1194558"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Redis cache</a:t>
            </a:r>
          </a:p>
        </p:txBody>
      </p:sp>
      <p:cxnSp>
        <p:nvCxnSpPr>
          <p:cNvPr id="395" name="Straight Arrow Connector 394"/>
          <p:cNvCxnSpPr>
            <a:cxnSpLocks/>
          </p:cNvCxnSpPr>
          <p:nvPr/>
        </p:nvCxnSpPr>
        <p:spPr>
          <a:xfrm>
            <a:off x="6156523" y="4180882"/>
            <a:ext cx="300555" cy="1615"/>
          </a:xfrm>
          <a:prstGeom prst="straightConnector1">
            <a:avLst/>
          </a:prstGeom>
          <a:noFill/>
          <a:ln w="12700" cap="flat" cmpd="sng" algn="ctr">
            <a:solidFill>
              <a:sysClr val="windowText" lastClr="000000"/>
            </a:solidFill>
            <a:prstDash val="solid"/>
            <a:miter lim="800000"/>
            <a:tailEnd type="triangle"/>
          </a:ln>
          <a:effectLst/>
        </p:spPr>
      </p:cxnSp>
      <p:cxnSp>
        <p:nvCxnSpPr>
          <p:cNvPr id="396" name="Straight Arrow Connector 395"/>
          <p:cNvCxnSpPr>
            <a:cxnSpLocks/>
          </p:cNvCxnSpPr>
          <p:nvPr/>
        </p:nvCxnSpPr>
        <p:spPr>
          <a:xfrm flipV="1">
            <a:off x="2661596" y="5743539"/>
            <a:ext cx="3808698" cy="6562"/>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7199256" y="4969004"/>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7159346" y="3614536"/>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0" name="Rectangle 399"/>
          <p:cNvSpPr/>
          <p:nvPr/>
        </p:nvSpPr>
        <p:spPr>
          <a:xfrm>
            <a:off x="7167699" y="6356228"/>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7199256" y="44702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197399" y="310988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3" name="Rectangle 402"/>
          <p:cNvSpPr/>
          <p:nvPr/>
        </p:nvSpPr>
        <p:spPr>
          <a:xfrm>
            <a:off x="7185560" y="5859365"/>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05979" y="4169596"/>
            <a:ext cx="1405769"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p:txBody>
      </p:sp>
      <p:cxnSp>
        <p:nvCxnSpPr>
          <p:cNvPr id="75" name="Straight Arrow Connector 74"/>
          <p:cNvCxnSpPr>
            <a:cxnSpLocks/>
            <a:endCxn id="121" idx="2"/>
          </p:cNvCxnSpPr>
          <p:nvPr/>
        </p:nvCxnSpPr>
        <p:spPr>
          <a:xfrm flipV="1">
            <a:off x="7869977" y="2137410"/>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6769498" y="1521018"/>
            <a:ext cx="329200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6872796" y="1481957"/>
            <a:ext cx="32354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Identity microservice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(STS+users)</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86" name="Rectangle 85"/>
          <p:cNvSpPr/>
          <p:nvPr/>
        </p:nvSpPr>
        <p:spPr>
          <a:xfrm>
            <a:off x="7154726" y="2257173"/>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7192779" y="1752526"/>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231309" y="1974385"/>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290742" y="4138443"/>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1106577" y="5026832"/>
            <a:ext cx="1889300"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SPA Web app</a:t>
            </a:r>
          </a:p>
        </p:txBody>
      </p:sp>
      <p:sp>
        <p:nvSpPr>
          <p:cNvPr id="108" name="Rectangle 107"/>
          <p:cNvSpPr/>
          <p:nvPr/>
        </p:nvSpPr>
        <p:spPr>
          <a:xfrm>
            <a:off x="1116787" y="6381396"/>
            <a:ext cx="175336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TypeScript/Angular 2</a:t>
            </a:r>
          </a:p>
        </p:txBody>
      </p:sp>
      <p:sp>
        <p:nvSpPr>
          <p:cNvPr id="121" name="Flowchart: Magnetic Disk 120"/>
          <p:cNvSpPr/>
          <p:nvPr/>
        </p:nvSpPr>
        <p:spPr>
          <a:xfrm>
            <a:off x="8250547" y="1963433"/>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lowchart: Magnetic Disk 127"/>
          <p:cNvSpPr/>
          <p:nvPr/>
        </p:nvSpPr>
        <p:spPr>
          <a:xfrm>
            <a:off x="8262069" y="4696018"/>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9" name="Straight Arrow Connector 138"/>
          <p:cNvCxnSpPr>
            <a:cxnSpLocks/>
          </p:cNvCxnSpPr>
          <p:nvPr/>
        </p:nvCxnSpPr>
        <p:spPr>
          <a:xfrm>
            <a:off x="6480106" y="6229160"/>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7" name="Straight Connector 6"/>
          <p:cNvCxnSpPr/>
          <p:nvPr/>
        </p:nvCxnSpPr>
        <p:spPr>
          <a:xfrm>
            <a:off x="6446837" y="1856944"/>
            <a:ext cx="46915" cy="4757697"/>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Rounded Rectangle 66"/>
          <p:cNvSpPr/>
          <p:nvPr/>
        </p:nvSpPr>
        <p:spPr bwMode="auto">
          <a:xfrm>
            <a:off x="743845" y="1691252"/>
            <a:ext cx="2489099" cy="167459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p:cNvSpPr/>
          <p:nvPr/>
        </p:nvSpPr>
        <p:spPr>
          <a:xfrm>
            <a:off x="1181052" y="1681445"/>
            <a:ext cx="171232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mobile app</a:t>
            </a:r>
          </a:p>
        </p:txBody>
      </p:sp>
      <p:sp>
        <p:nvSpPr>
          <p:cNvPr id="152" name="Rectangle 151"/>
          <p:cNvSpPr/>
          <p:nvPr/>
        </p:nvSpPr>
        <p:spPr>
          <a:xfrm>
            <a:off x="736099" y="1934830"/>
            <a:ext cx="1301447" cy="12926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Xamarin.Forms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C#</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xPlat. OS: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iOS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Android</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Windows</a:t>
            </a:r>
          </a:p>
        </p:txBody>
      </p:sp>
      <p:cxnSp>
        <p:nvCxnSpPr>
          <p:cNvPr id="168" name="Straight Arrow Connector 167"/>
          <p:cNvCxnSpPr>
            <a:cxnSpLocks/>
            <a:stCxn id="14" idx="3"/>
          </p:cNvCxnSpPr>
          <p:nvPr/>
        </p:nvCxnSpPr>
        <p:spPr>
          <a:xfrm flipV="1">
            <a:off x="2596746" y="2629825"/>
            <a:ext cx="3830330" cy="10589"/>
          </a:xfrm>
          <a:prstGeom prst="straightConnector1">
            <a:avLst/>
          </a:prstGeom>
          <a:noFill/>
          <a:ln w="12700" cap="flat" cmpd="sng" algn="ctr">
            <a:solidFill>
              <a:sysClr val="windowText" lastClr="000000"/>
            </a:solidFill>
            <a:prstDash val="solid"/>
            <a:miter lim="800000"/>
            <a:tailEnd type="triangle"/>
          </a:ln>
          <a:effectLst/>
        </p:spPr>
      </p:cxnSp>
      <p:sp>
        <p:nvSpPr>
          <p:cNvPr id="179" name="Rectangle 178"/>
          <p:cNvSpPr/>
          <p:nvPr/>
        </p:nvSpPr>
        <p:spPr>
          <a:xfrm>
            <a:off x="3779837" y="1379739"/>
            <a:ext cx="137120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98CB3"/>
                </a:solidFill>
                <a:effectLst/>
                <a:uLnTx/>
                <a:uFillTx/>
                <a:latin typeface="Segoe UI" panose="020B0502040204020203" pitchFamily="34" charset="0"/>
                <a:ea typeface="+mn-ea"/>
                <a:cs typeface="Segoe UI" panose="020B0502040204020203" pitchFamily="34" charset="0"/>
              </a:rPr>
              <a:t>Docker Host</a:t>
            </a:r>
          </a:p>
        </p:txBody>
      </p:sp>
      <p:pic>
        <p:nvPicPr>
          <p:cNvPr id="180"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824" y="1550931"/>
            <a:ext cx="971161" cy="9711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1239167" y="5383005"/>
            <a:ext cx="1554319" cy="998391"/>
          </a:xfrm>
          <a:prstGeom prst="rect">
            <a:avLst/>
          </a:prstGeom>
          <a:ln w="3175">
            <a:solidFill>
              <a:schemeClr val="bg1">
                <a:lumMod val="50000"/>
              </a:schemeClr>
            </a:solidFill>
          </a:ln>
        </p:spPr>
      </p:pic>
      <p:pic>
        <p:nvPicPr>
          <p:cNvPr id="104" name="Picture 103"/>
          <p:cNvPicPr>
            <a:picLocks noChangeAspect="1"/>
          </p:cNvPicPr>
          <p:nvPr/>
        </p:nvPicPr>
        <p:blipFill>
          <a:blip r:embed="rId5"/>
          <a:stretch>
            <a:fillRect/>
          </a:stretch>
        </p:blipFill>
        <p:spPr>
          <a:xfrm>
            <a:off x="1261390" y="3756318"/>
            <a:ext cx="1554319" cy="998391"/>
          </a:xfrm>
          <a:prstGeom prst="rect">
            <a:avLst/>
          </a:prstGeom>
          <a:ln w="3175">
            <a:solidFill>
              <a:schemeClr val="bg1">
                <a:lumMod val="50000"/>
              </a:schemeClr>
            </a:solidFill>
          </a:ln>
        </p:spPr>
      </p:pic>
      <p:cxnSp>
        <p:nvCxnSpPr>
          <p:cNvPr id="105" name="Straight Arrow Connector 104"/>
          <p:cNvCxnSpPr>
            <a:cxnSpLocks/>
          </p:cNvCxnSpPr>
          <p:nvPr/>
        </p:nvCxnSpPr>
        <p:spPr>
          <a:xfrm flipH="1">
            <a:off x="3085828" y="4183062"/>
            <a:ext cx="827229" cy="0"/>
          </a:xfrm>
          <a:prstGeom prst="straightConnector1">
            <a:avLst/>
          </a:prstGeom>
          <a:noFill/>
          <a:ln w="12700" cap="flat" cmpd="sng" algn="ctr">
            <a:solidFill>
              <a:sysClr val="windowText" lastClr="000000"/>
            </a:solidFill>
            <a:prstDash val="solid"/>
            <a:miter lim="800000"/>
            <a:tailEnd type="triangle"/>
          </a:ln>
          <a:effectLst/>
        </p:spPr>
      </p:cxnSp>
      <p:sp>
        <p:nvSpPr>
          <p:cNvPr id="110" name="Rectangle 109"/>
          <p:cNvSpPr/>
          <p:nvPr/>
        </p:nvSpPr>
        <p:spPr>
          <a:xfrm>
            <a:off x="789967" y="3463677"/>
            <a:ext cx="2449710"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traditional Web app</a:t>
            </a:r>
          </a:p>
        </p:txBody>
      </p:sp>
      <p:sp>
        <p:nvSpPr>
          <p:cNvPr id="111" name="Rectangle 110"/>
          <p:cNvSpPr/>
          <p:nvPr/>
        </p:nvSpPr>
        <p:spPr>
          <a:xfrm>
            <a:off x="1719099" y="4698117"/>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grpSp>
        <p:nvGrpSpPr>
          <p:cNvPr id="16" name="Group 15"/>
          <p:cNvGrpSpPr/>
          <p:nvPr/>
        </p:nvGrpSpPr>
        <p:grpSpPr>
          <a:xfrm>
            <a:off x="2037546" y="1985913"/>
            <a:ext cx="596987" cy="1309002"/>
            <a:chOff x="2606432" y="2395597"/>
            <a:chExt cx="651967" cy="1393532"/>
          </a:xfrm>
        </p:grpSpPr>
        <p:pic>
          <p:nvPicPr>
            <p:cNvPr id="15" name="Picture 14"/>
            <p:cNvPicPr>
              <a:picLocks noChangeAspect="1"/>
            </p:cNvPicPr>
            <p:nvPr/>
          </p:nvPicPr>
          <p:blipFill rotWithShape="1">
            <a:blip r:embed="rId6"/>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7"/>
            <a:stretch>
              <a:fillRect/>
            </a:stretch>
          </p:blipFill>
          <p:spPr>
            <a:xfrm>
              <a:off x="2639938" y="2573457"/>
              <a:ext cx="577194" cy="1037812"/>
            </a:xfrm>
            <a:prstGeom prst="rect">
              <a:avLst/>
            </a:prstGeom>
          </p:spPr>
        </p:pic>
      </p:grpSp>
      <p:sp>
        <p:nvSpPr>
          <p:cNvPr id="114" name="Rectangle 113"/>
          <p:cNvSpPr/>
          <p:nvPr/>
        </p:nvSpPr>
        <p:spPr>
          <a:xfrm>
            <a:off x="8678433" y="3205951"/>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115" name="Rectangle 114"/>
          <p:cNvSpPr/>
          <p:nvPr/>
        </p:nvSpPr>
        <p:spPr>
          <a:xfrm>
            <a:off x="8678433" y="1830816"/>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24" name="Straight Arrow Connector 123"/>
          <p:cNvCxnSpPr>
            <a:cxnSpLocks/>
          </p:cNvCxnSpPr>
          <p:nvPr/>
        </p:nvCxnSpPr>
        <p:spPr>
          <a:xfrm>
            <a:off x="6496060" y="4869201"/>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135" name="Straight Arrow Connector 134"/>
          <p:cNvCxnSpPr>
            <a:cxnSpLocks/>
          </p:cNvCxnSpPr>
          <p:nvPr/>
        </p:nvCxnSpPr>
        <p:spPr>
          <a:xfrm>
            <a:off x="6488841" y="3497344"/>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136" name="Straight Arrow Connector 135"/>
          <p:cNvCxnSpPr>
            <a:cxnSpLocks/>
          </p:cNvCxnSpPr>
          <p:nvPr/>
        </p:nvCxnSpPr>
        <p:spPr>
          <a:xfrm>
            <a:off x="6470294" y="2137410"/>
            <a:ext cx="696719" cy="0"/>
          </a:xfrm>
          <a:prstGeom prst="straightConnector1">
            <a:avLst/>
          </a:prstGeom>
          <a:noFill/>
          <a:ln w="12700" cap="flat" cmpd="sng" algn="ctr">
            <a:solidFill>
              <a:sysClr val="windowText" lastClr="000000"/>
            </a:solidFill>
            <a:prstDash val="solid"/>
            <a:miter lim="800000"/>
            <a:tailEnd type="triangle"/>
          </a:ln>
          <a:effectLst/>
        </p:spPr>
      </p:cxnSp>
      <p:sp>
        <p:nvSpPr>
          <p:cNvPr id="140" name="Rectangle 139"/>
          <p:cNvSpPr/>
          <p:nvPr/>
        </p:nvSpPr>
        <p:spPr bwMode="auto">
          <a:xfrm>
            <a:off x="604525" y="1363662"/>
            <a:ext cx="2806081" cy="5486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Rectangle 140"/>
          <p:cNvSpPr/>
          <p:nvPr/>
        </p:nvSpPr>
        <p:spPr>
          <a:xfrm>
            <a:off x="1369942" y="1357799"/>
            <a:ext cx="125226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A8CB4"/>
                </a:solidFill>
                <a:effectLst/>
                <a:uLnTx/>
                <a:uFillTx/>
                <a:latin typeface="Segoe UI" panose="020B0502040204020203" pitchFamily="34" charset="0"/>
                <a:ea typeface="+mn-ea"/>
                <a:cs typeface="Segoe UI" panose="020B0502040204020203" pitchFamily="34" charset="0"/>
              </a:rPr>
              <a:t>Client apps</a:t>
            </a:r>
          </a:p>
        </p:txBody>
      </p:sp>
      <p:sp>
        <p:nvSpPr>
          <p:cNvPr id="142" name="Rectangle 141"/>
          <p:cNvSpPr/>
          <p:nvPr/>
        </p:nvSpPr>
        <p:spPr>
          <a:xfrm>
            <a:off x="5203119" y="4419753"/>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4" name="Straight Arrow Connector 143"/>
          <p:cNvCxnSpPr>
            <a:cxnSpLocks/>
          </p:cNvCxnSpPr>
          <p:nvPr/>
        </p:nvCxnSpPr>
        <p:spPr>
          <a:xfrm flipV="1">
            <a:off x="7875543" y="4867960"/>
            <a:ext cx="380570" cy="5478"/>
          </a:xfrm>
          <a:prstGeom prst="straightConnector1">
            <a:avLst/>
          </a:prstGeom>
          <a:noFill/>
          <a:ln w="12700" cap="flat" cmpd="sng" algn="ctr">
            <a:solidFill>
              <a:sysClr val="windowText" lastClr="000000"/>
            </a:solidFill>
            <a:prstDash val="solid"/>
            <a:miter lim="800000"/>
            <a:tailEnd type="triangle"/>
          </a:ln>
          <a:effectLst/>
        </p:spPr>
      </p:cxnSp>
      <p:cxnSp>
        <p:nvCxnSpPr>
          <p:cNvPr id="145" name="Straight Arrow Connector 144"/>
          <p:cNvCxnSpPr>
            <a:cxnSpLocks/>
          </p:cNvCxnSpPr>
          <p:nvPr/>
        </p:nvCxnSpPr>
        <p:spPr>
          <a:xfrm flipV="1">
            <a:off x="7875543" y="6224913"/>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117" name="Cylinder 116"/>
          <p:cNvSpPr/>
          <p:nvPr/>
        </p:nvSpPr>
        <p:spPr bwMode="auto">
          <a:xfrm rot="16200000">
            <a:off x="10818386" y="-1728469"/>
            <a:ext cx="537065" cy="2636193"/>
          </a:xfrm>
          <a:prstGeom prst="can">
            <a:avLst/>
          </a:prstGeom>
          <a:solidFill>
            <a:schemeClr val="bg1">
              <a:lumMod val="85000"/>
            </a:schemeClr>
          </a:solidFill>
          <a:ln w="1079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Rectangle 117"/>
          <p:cNvSpPr/>
          <p:nvPr/>
        </p:nvSpPr>
        <p:spPr>
          <a:xfrm>
            <a:off x="9860219" y="-723760"/>
            <a:ext cx="2542684" cy="615553"/>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(Publish/Subscribe channel)</a:t>
            </a:r>
          </a:p>
        </p:txBody>
      </p:sp>
      <p:pic>
        <p:nvPicPr>
          <p:cNvPr id="119" name="Picture 118"/>
          <p:cNvPicPr>
            <a:picLocks noChangeAspect="1"/>
          </p:cNvPicPr>
          <p:nvPr/>
        </p:nvPicPr>
        <p:blipFill>
          <a:blip r:embed="rId8"/>
          <a:stretch>
            <a:fillRect/>
          </a:stretch>
        </p:blipFill>
        <p:spPr>
          <a:xfrm>
            <a:off x="10217856" y="3379152"/>
            <a:ext cx="248031" cy="194310"/>
          </a:xfrm>
          <a:prstGeom prst="rect">
            <a:avLst/>
          </a:prstGeom>
        </p:spPr>
      </p:pic>
      <p:cxnSp>
        <p:nvCxnSpPr>
          <p:cNvPr id="120" name="Straight Arrow Connector 119"/>
          <p:cNvCxnSpPr>
            <a:cxnSpLocks/>
            <a:stCxn id="84" idx="3"/>
          </p:cNvCxnSpPr>
          <p:nvPr/>
        </p:nvCxnSpPr>
        <p:spPr>
          <a:xfrm>
            <a:off x="10061506" y="2015025"/>
            <a:ext cx="847573" cy="691605"/>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3" name="Straight Arrow Connector 122"/>
          <p:cNvCxnSpPr>
            <a:cxnSpLocks/>
          </p:cNvCxnSpPr>
          <p:nvPr/>
        </p:nvCxnSpPr>
        <p:spPr>
          <a:xfrm>
            <a:off x="10042631" y="3328094"/>
            <a:ext cx="611601" cy="3967"/>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7" name="Straight Arrow Connector 126"/>
          <p:cNvCxnSpPr>
            <a:cxnSpLocks/>
            <a:stCxn id="389" idx="3"/>
          </p:cNvCxnSpPr>
          <p:nvPr/>
        </p:nvCxnSpPr>
        <p:spPr>
          <a:xfrm flipV="1">
            <a:off x="10061506" y="5383006"/>
            <a:ext cx="847573" cy="737628"/>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30" name="Picture 129"/>
          <p:cNvPicPr>
            <a:picLocks noChangeAspect="1"/>
          </p:cNvPicPr>
          <p:nvPr/>
        </p:nvPicPr>
        <p:blipFill>
          <a:blip r:embed="rId8"/>
          <a:stretch>
            <a:fillRect/>
          </a:stretch>
        </p:blipFill>
        <p:spPr>
          <a:xfrm>
            <a:off x="10224415" y="4733091"/>
            <a:ext cx="248031" cy="194310"/>
          </a:xfrm>
          <a:prstGeom prst="rect">
            <a:avLst/>
          </a:prstGeom>
        </p:spPr>
      </p:pic>
      <p:pic>
        <p:nvPicPr>
          <p:cNvPr id="131" name="Picture 130"/>
          <p:cNvPicPr>
            <a:picLocks noChangeAspect="1"/>
          </p:cNvPicPr>
          <p:nvPr/>
        </p:nvPicPr>
        <p:blipFill>
          <a:blip r:embed="rId8"/>
          <a:stretch>
            <a:fillRect/>
          </a:stretch>
        </p:blipFill>
        <p:spPr>
          <a:xfrm>
            <a:off x="10224414" y="5529472"/>
            <a:ext cx="248031" cy="194310"/>
          </a:xfrm>
          <a:prstGeom prst="rect">
            <a:avLst/>
          </a:prstGeom>
        </p:spPr>
      </p:pic>
      <p:pic>
        <p:nvPicPr>
          <p:cNvPr id="137" name="Picture 136"/>
          <p:cNvPicPr>
            <a:picLocks noChangeAspect="1"/>
          </p:cNvPicPr>
          <p:nvPr/>
        </p:nvPicPr>
        <p:blipFill>
          <a:blip r:embed="rId8"/>
          <a:stretch>
            <a:fillRect/>
          </a:stretch>
        </p:blipFill>
        <p:spPr>
          <a:xfrm>
            <a:off x="10221348" y="2354262"/>
            <a:ext cx="248031" cy="194310"/>
          </a:xfrm>
          <a:prstGeom prst="rect">
            <a:avLst/>
          </a:prstGeom>
        </p:spPr>
      </p:pic>
      <p:cxnSp>
        <p:nvCxnSpPr>
          <p:cNvPr id="138" name="Straight Arrow Connector 137"/>
          <p:cNvCxnSpPr>
            <a:cxnSpLocks/>
          </p:cNvCxnSpPr>
          <p:nvPr/>
        </p:nvCxnSpPr>
        <p:spPr>
          <a:xfrm>
            <a:off x="10047214" y="4676431"/>
            <a:ext cx="611601" cy="3967"/>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37" name="Picture 36"/>
          <p:cNvPicPr>
            <a:picLocks noChangeAspect="1"/>
          </p:cNvPicPr>
          <p:nvPr/>
        </p:nvPicPr>
        <p:blipFill>
          <a:blip r:embed="rId9"/>
          <a:stretch>
            <a:fillRect/>
          </a:stretch>
        </p:blipFill>
        <p:spPr>
          <a:xfrm rot="5400000">
            <a:off x="9577048" y="3710475"/>
            <a:ext cx="2676376" cy="707197"/>
          </a:xfrm>
          <a:prstGeom prst="rect">
            <a:avLst/>
          </a:prstGeom>
        </p:spPr>
      </p:pic>
      <p:sp>
        <p:nvSpPr>
          <p:cNvPr id="109" name="Title 1">
            <a:extLst>
              <a:ext uri="{FF2B5EF4-FFF2-40B4-BE49-F238E27FC236}">
                <a16:creationId xmlns:a16="http://schemas.microsoft.com/office/drawing/2014/main" id="{5DAA685E-97D7-4837-9FE0-ECCD2DE473C9}"/>
              </a:ext>
            </a:extLst>
          </p:cNvPr>
          <p:cNvSpPr>
            <a:spLocks noGrp="1"/>
          </p:cNvSpPr>
          <p:nvPr>
            <p:ph type="title"/>
          </p:nvPr>
        </p:nvSpPr>
        <p:spPr>
          <a:xfrm>
            <a:off x="362018" y="204206"/>
            <a:ext cx="11889564" cy="917575"/>
          </a:xfrm>
        </p:spPr>
        <p:txBody>
          <a:bodyPr/>
          <a:lstStyle/>
          <a:p>
            <a:r>
              <a:rPr lang="en-US" b="1">
                <a:latin typeface="+mn-lt"/>
              </a:rPr>
              <a:t>Scaling out </a:t>
            </a:r>
            <a:r>
              <a:rPr lang="en-US" err="1"/>
              <a:t>eShopOncontainers</a:t>
            </a:r>
            <a:endParaRPr lang="en-US"/>
          </a:p>
        </p:txBody>
      </p:sp>
      <p:grpSp>
        <p:nvGrpSpPr>
          <p:cNvPr id="2" name="Group 1">
            <a:extLst>
              <a:ext uri="{FF2B5EF4-FFF2-40B4-BE49-F238E27FC236}">
                <a16:creationId xmlns:a16="http://schemas.microsoft.com/office/drawing/2014/main" id="{F581C2AD-3846-46B1-B717-2242B08A9C0C}"/>
              </a:ext>
            </a:extLst>
          </p:cNvPr>
          <p:cNvGrpSpPr/>
          <p:nvPr/>
        </p:nvGrpSpPr>
        <p:grpSpPr>
          <a:xfrm>
            <a:off x="5443142" y="4290843"/>
            <a:ext cx="905963" cy="641801"/>
            <a:chOff x="5443142" y="4290843"/>
            <a:chExt cx="905963" cy="641801"/>
          </a:xfrm>
        </p:grpSpPr>
        <p:grpSp>
          <p:nvGrpSpPr>
            <p:cNvPr id="113" name="Group 112">
              <a:extLst>
                <a:ext uri="{FF2B5EF4-FFF2-40B4-BE49-F238E27FC236}">
                  <a16:creationId xmlns:a16="http://schemas.microsoft.com/office/drawing/2014/main" id="{E4AAA849-A8D6-4602-A0C3-EBB8D0DEDE48}"/>
                </a:ext>
              </a:extLst>
            </p:cNvPr>
            <p:cNvGrpSpPr/>
            <p:nvPr/>
          </p:nvGrpSpPr>
          <p:grpSpPr>
            <a:xfrm>
              <a:off x="5443142" y="4290843"/>
              <a:ext cx="601163" cy="337001"/>
              <a:chOff x="2240670" y="2657736"/>
              <a:chExt cx="601248" cy="337049"/>
            </a:xfrm>
          </p:grpSpPr>
          <p:grpSp>
            <p:nvGrpSpPr>
              <p:cNvPr id="116" name="Group 115">
                <a:extLst>
                  <a:ext uri="{FF2B5EF4-FFF2-40B4-BE49-F238E27FC236}">
                    <a16:creationId xmlns:a16="http://schemas.microsoft.com/office/drawing/2014/main" id="{41FEB21A-00D9-480B-B57C-534545A4AB51}"/>
                  </a:ext>
                </a:extLst>
              </p:cNvPr>
              <p:cNvGrpSpPr/>
              <p:nvPr/>
            </p:nvGrpSpPr>
            <p:grpSpPr>
              <a:xfrm>
                <a:off x="2240670" y="2657736"/>
                <a:ext cx="601248" cy="337049"/>
                <a:chOff x="3523102" y="1791568"/>
                <a:chExt cx="6746733" cy="3782104"/>
              </a:xfrm>
              <a:solidFill>
                <a:srgbClr val="FFC000"/>
              </a:solidFill>
            </p:grpSpPr>
            <p:sp>
              <p:nvSpPr>
                <p:cNvPr id="125" name="Rectangle 124">
                  <a:extLst>
                    <a:ext uri="{FF2B5EF4-FFF2-40B4-BE49-F238E27FC236}">
                      <a16:creationId xmlns:a16="http://schemas.microsoft.com/office/drawing/2014/main" id="{45B5981F-74FB-4945-B643-57CAB995013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04">
                  <a:extLst>
                    <a:ext uri="{FF2B5EF4-FFF2-40B4-BE49-F238E27FC236}">
                      <a16:creationId xmlns:a16="http://schemas.microsoft.com/office/drawing/2014/main" id="{A25CADB9-9FF8-475C-ACB3-4630E7196E7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05">
                  <a:extLst>
                    <a:ext uri="{FF2B5EF4-FFF2-40B4-BE49-F238E27FC236}">
                      <a16:creationId xmlns:a16="http://schemas.microsoft.com/office/drawing/2014/main" id="{56B496C8-4C91-430C-9D6F-1B4FE54E511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2" name="Hexagon 121">
                <a:extLst>
                  <a:ext uri="{FF2B5EF4-FFF2-40B4-BE49-F238E27FC236}">
                    <a16:creationId xmlns:a16="http://schemas.microsoft.com/office/drawing/2014/main" id="{D040B129-8557-41EC-85D3-AA3AFD04B1A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0726491E-E9A7-43D7-A1E9-03E225E00360}"/>
                </a:ext>
              </a:extLst>
            </p:cNvPr>
            <p:cNvGrpSpPr/>
            <p:nvPr/>
          </p:nvGrpSpPr>
          <p:grpSpPr>
            <a:xfrm>
              <a:off x="5595542" y="4443243"/>
              <a:ext cx="601163" cy="337001"/>
              <a:chOff x="2240670" y="2657736"/>
              <a:chExt cx="601248" cy="337049"/>
            </a:xfrm>
          </p:grpSpPr>
          <p:grpSp>
            <p:nvGrpSpPr>
              <p:cNvPr id="133" name="Group 132">
                <a:extLst>
                  <a:ext uri="{FF2B5EF4-FFF2-40B4-BE49-F238E27FC236}">
                    <a16:creationId xmlns:a16="http://schemas.microsoft.com/office/drawing/2014/main" id="{D7F3154C-947D-451B-BE2D-67DE6755C206}"/>
                  </a:ext>
                </a:extLst>
              </p:cNvPr>
              <p:cNvGrpSpPr/>
              <p:nvPr/>
            </p:nvGrpSpPr>
            <p:grpSpPr>
              <a:xfrm>
                <a:off x="2240670" y="2657736"/>
                <a:ext cx="601248" cy="337049"/>
                <a:chOff x="3523102" y="1791568"/>
                <a:chExt cx="6746733" cy="3782104"/>
              </a:xfrm>
              <a:solidFill>
                <a:srgbClr val="FFC000"/>
              </a:solidFill>
            </p:grpSpPr>
            <p:sp>
              <p:nvSpPr>
                <p:cNvPr id="146" name="Rectangle 145">
                  <a:extLst>
                    <a:ext uri="{FF2B5EF4-FFF2-40B4-BE49-F238E27FC236}">
                      <a16:creationId xmlns:a16="http://schemas.microsoft.com/office/drawing/2014/main" id="{68933BF7-84B3-4B22-8055-331ABE12C96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104">
                  <a:extLst>
                    <a:ext uri="{FF2B5EF4-FFF2-40B4-BE49-F238E27FC236}">
                      <a16:creationId xmlns:a16="http://schemas.microsoft.com/office/drawing/2014/main" id="{D18E9061-EC8A-4E44-88E7-267F0822AED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05">
                  <a:extLst>
                    <a:ext uri="{FF2B5EF4-FFF2-40B4-BE49-F238E27FC236}">
                      <a16:creationId xmlns:a16="http://schemas.microsoft.com/office/drawing/2014/main" id="{03EC1126-4D95-4051-B664-33116EF8978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Hexagon 133">
                <a:extLst>
                  <a:ext uri="{FF2B5EF4-FFF2-40B4-BE49-F238E27FC236}">
                    <a16:creationId xmlns:a16="http://schemas.microsoft.com/office/drawing/2014/main" id="{C0D48972-3D4B-4B2B-8F27-9BFD598CB45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AAAF749-4A66-41BE-84B8-C9666C5E56D6}"/>
                </a:ext>
              </a:extLst>
            </p:cNvPr>
            <p:cNvGrpSpPr/>
            <p:nvPr/>
          </p:nvGrpSpPr>
          <p:grpSpPr>
            <a:xfrm>
              <a:off x="5747942" y="4595643"/>
              <a:ext cx="601163" cy="337001"/>
              <a:chOff x="2240670" y="2657736"/>
              <a:chExt cx="601248" cy="337049"/>
            </a:xfrm>
          </p:grpSpPr>
          <p:grpSp>
            <p:nvGrpSpPr>
              <p:cNvPr id="153" name="Group 152">
                <a:extLst>
                  <a:ext uri="{FF2B5EF4-FFF2-40B4-BE49-F238E27FC236}">
                    <a16:creationId xmlns:a16="http://schemas.microsoft.com/office/drawing/2014/main" id="{B858B0B5-DBF4-4000-B391-A0FB28A615A3}"/>
                  </a:ext>
                </a:extLst>
              </p:cNvPr>
              <p:cNvGrpSpPr/>
              <p:nvPr/>
            </p:nvGrpSpPr>
            <p:grpSpPr>
              <a:xfrm>
                <a:off x="2240670" y="2657736"/>
                <a:ext cx="601248" cy="337049"/>
                <a:chOff x="3523102" y="1791568"/>
                <a:chExt cx="6746733" cy="3782104"/>
              </a:xfrm>
              <a:solidFill>
                <a:srgbClr val="FFC000"/>
              </a:solidFill>
            </p:grpSpPr>
            <p:sp>
              <p:nvSpPr>
                <p:cNvPr id="155" name="Rectangle 154">
                  <a:extLst>
                    <a:ext uri="{FF2B5EF4-FFF2-40B4-BE49-F238E27FC236}">
                      <a16:creationId xmlns:a16="http://schemas.microsoft.com/office/drawing/2014/main" id="{73818A75-4978-4702-B80D-66552C4A940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04">
                  <a:extLst>
                    <a:ext uri="{FF2B5EF4-FFF2-40B4-BE49-F238E27FC236}">
                      <a16:creationId xmlns:a16="http://schemas.microsoft.com/office/drawing/2014/main" id="{0A8A9B2E-5852-404E-A435-73185581744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05">
                  <a:extLst>
                    <a:ext uri="{FF2B5EF4-FFF2-40B4-BE49-F238E27FC236}">
                      <a16:creationId xmlns:a16="http://schemas.microsoft.com/office/drawing/2014/main" id="{DC056CF2-A7F9-4755-90A6-01C89C7B28B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a:extLst>
                  <a:ext uri="{FF2B5EF4-FFF2-40B4-BE49-F238E27FC236}">
                    <a16:creationId xmlns:a16="http://schemas.microsoft.com/office/drawing/2014/main" id="{9B6638A6-8180-4DCE-916D-FA51D5092605}"/>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A1CEE786-FDFA-4918-ADB1-29230D8F5FD5}"/>
              </a:ext>
            </a:extLst>
          </p:cNvPr>
          <p:cNvGrpSpPr/>
          <p:nvPr/>
        </p:nvGrpSpPr>
        <p:grpSpPr>
          <a:xfrm>
            <a:off x="7383709" y="2126785"/>
            <a:ext cx="905963" cy="641801"/>
            <a:chOff x="7383709" y="2126785"/>
            <a:chExt cx="905963" cy="641801"/>
          </a:xfrm>
        </p:grpSpPr>
        <p:grpSp>
          <p:nvGrpSpPr>
            <p:cNvPr id="164" name="Group 163">
              <a:extLst>
                <a:ext uri="{FF2B5EF4-FFF2-40B4-BE49-F238E27FC236}">
                  <a16:creationId xmlns:a16="http://schemas.microsoft.com/office/drawing/2014/main" id="{80138A17-1909-4014-9F80-9A39051BF6DB}"/>
                </a:ext>
              </a:extLst>
            </p:cNvPr>
            <p:cNvGrpSpPr/>
            <p:nvPr/>
          </p:nvGrpSpPr>
          <p:grpSpPr>
            <a:xfrm>
              <a:off x="7383709" y="2126785"/>
              <a:ext cx="601163" cy="337001"/>
              <a:chOff x="2244917" y="2288296"/>
              <a:chExt cx="601248" cy="337049"/>
            </a:xfrm>
          </p:grpSpPr>
          <p:grpSp>
            <p:nvGrpSpPr>
              <p:cNvPr id="165" name="Group 164">
                <a:extLst>
                  <a:ext uri="{FF2B5EF4-FFF2-40B4-BE49-F238E27FC236}">
                    <a16:creationId xmlns:a16="http://schemas.microsoft.com/office/drawing/2014/main" id="{58B72455-DA6A-4C95-AE0F-5CF7F49F0C75}"/>
                  </a:ext>
                </a:extLst>
              </p:cNvPr>
              <p:cNvGrpSpPr/>
              <p:nvPr/>
            </p:nvGrpSpPr>
            <p:grpSpPr>
              <a:xfrm>
                <a:off x="2244917" y="2288296"/>
                <a:ext cx="601248" cy="337049"/>
                <a:chOff x="3523102" y="1791568"/>
                <a:chExt cx="6746733" cy="3782104"/>
              </a:xfrm>
              <a:solidFill>
                <a:srgbClr val="C00000"/>
              </a:solidFill>
            </p:grpSpPr>
            <p:sp>
              <p:nvSpPr>
                <p:cNvPr id="167" name="Rectangle 166">
                  <a:extLst>
                    <a:ext uri="{FF2B5EF4-FFF2-40B4-BE49-F238E27FC236}">
                      <a16:creationId xmlns:a16="http://schemas.microsoft.com/office/drawing/2014/main" id="{FAE26735-7367-4279-BA6E-2FD0E1B0819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100">
                  <a:extLst>
                    <a:ext uri="{FF2B5EF4-FFF2-40B4-BE49-F238E27FC236}">
                      <a16:creationId xmlns:a16="http://schemas.microsoft.com/office/drawing/2014/main" id="{43EC92D0-F746-408C-9DDE-BE5F1257686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1">
                  <a:extLst>
                    <a:ext uri="{FF2B5EF4-FFF2-40B4-BE49-F238E27FC236}">
                      <a16:creationId xmlns:a16="http://schemas.microsoft.com/office/drawing/2014/main" id="{B2D8ED29-5555-4267-B497-0C2BC1EC21A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6" name="Hexagon 165">
                <a:extLst>
                  <a:ext uri="{FF2B5EF4-FFF2-40B4-BE49-F238E27FC236}">
                    <a16:creationId xmlns:a16="http://schemas.microsoft.com/office/drawing/2014/main" id="{99116764-5F93-4FB1-B710-F51F333BB054}"/>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951ABB87-4CE0-4F62-B4FD-16BDAED97F3B}"/>
                </a:ext>
              </a:extLst>
            </p:cNvPr>
            <p:cNvGrpSpPr/>
            <p:nvPr/>
          </p:nvGrpSpPr>
          <p:grpSpPr>
            <a:xfrm>
              <a:off x="7536109" y="2279185"/>
              <a:ext cx="601163" cy="337001"/>
              <a:chOff x="2244917" y="2288296"/>
              <a:chExt cx="601248" cy="337049"/>
            </a:xfrm>
          </p:grpSpPr>
          <p:grpSp>
            <p:nvGrpSpPr>
              <p:cNvPr id="172" name="Group 171">
                <a:extLst>
                  <a:ext uri="{FF2B5EF4-FFF2-40B4-BE49-F238E27FC236}">
                    <a16:creationId xmlns:a16="http://schemas.microsoft.com/office/drawing/2014/main" id="{E5BBE3C0-1996-4DE6-84C5-CD1A2F5741DD}"/>
                  </a:ext>
                </a:extLst>
              </p:cNvPr>
              <p:cNvGrpSpPr/>
              <p:nvPr/>
            </p:nvGrpSpPr>
            <p:grpSpPr>
              <a:xfrm>
                <a:off x="2244917" y="2288296"/>
                <a:ext cx="601248" cy="337049"/>
                <a:chOff x="3523102" y="1791568"/>
                <a:chExt cx="6746733" cy="3782104"/>
              </a:xfrm>
              <a:solidFill>
                <a:srgbClr val="C00000"/>
              </a:solidFill>
            </p:grpSpPr>
            <p:sp>
              <p:nvSpPr>
                <p:cNvPr id="174" name="Rectangle 173">
                  <a:extLst>
                    <a:ext uri="{FF2B5EF4-FFF2-40B4-BE49-F238E27FC236}">
                      <a16:creationId xmlns:a16="http://schemas.microsoft.com/office/drawing/2014/main" id="{850C6036-C07A-49F4-A818-68B7289A075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0">
                  <a:extLst>
                    <a:ext uri="{FF2B5EF4-FFF2-40B4-BE49-F238E27FC236}">
                      <a16:creationId xmlns:a16="http://schemas.microsoft.com/office/drawing/2014/main" id="{D137F6B1-E394-4105-9D2D-30F84CF9F45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1">
                  <a:extLst>
                    <a:ext uri="{FF2B5EF4-FFF2-40B4-BE49-F238E27FC236}">
                      <a16:creationId xmlns:a16="http://schemas.microsoft.com/office/drawing/2014/main" id="{67AB9E6D-6767-4076-AA9D-1ADA0D2D2CA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a:extLst>
                  <a:ext uri="{FF2B5EF4-FFF2-40B4-BE49-F238E27FC236}">
                    <a16:creationId xmlns:a16="http://schemas.microsoft.com/office/drawing/2014/main" id="{388B79DB-B309-41D7-92B7-2E0EAA01AC60}"/>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07C348D3-420D-4F1B-8C1D-D72A6D09E3F3}"/>
                </a:ext>
              </a:extLst>
            </p:cNvPr>
            <p:cNvGrpSpPr/>
            <p:nvPr/>
          </p:nvGrpSpPr>
          <p:grpSpPr>
            <a:xfrm>
              <a:off x="7688509" y="2431585"/>
              <a:ext cx="601163" cy="337001"/>
              <a:chOff x="2244917" y="2288296"/>
              <a:chExt cx="601248" cy="337049"/>
            </a:xfrm>
          </p:grpSpPr>
          <p:grpSp>
            <p:nvGrpSpPr>
              <p:cNvPr id="178" name="Group 177">
                <a:extLst>
                  <a:ext uri="{FF2B5EF4-FFF2-40B4-BE49-F238E27FC236}">
                    <a16:creationId xmlns:a16="http://schemas.microsoft.com/office/drawing/2014/main" id="{06B92DC1-97FB-4DC5-8022-87C8DC30338A}"/>
                  </a:ext>
                </a:extLst>
              </p:cNvPr>
              <p:cNvGrpSpPr/>
              <p:nvPr/>
            </p:nvGrpSpPr>
            <p:grpSpPr>
              <a:xfrm>
                <a:off x="2244917" y="2288296"/>
                <a:ext cx="601248" cy="337049"/>
                <a:chOff x="3523102" y="1791568"/>
                <a:chExt cx="6746733" cy="3782104"/>
              </a:xfrm>
              <a:solidFill>
                <a:srgbClr val="C00000"/>
              </a:solidFill>
            </p:grpSpPr>
            <p:sp>
              <p:nvSpPr>
                <p:cNvPr id="182" name="Rectangle 181">
                  <a:extLst>
                    <a:ext uri="{FF2B5EF4-FFF2-40B4-BE49-F238E27FC236}">
                      <a16:creationId xmlns:a16="http://schemas.microsoft.com/office/drawing/2014/main" id="{25AEEA47-F24F-4362-820B-B9523BC62EE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100">
                  <a:extLst>
                    <a:ext uri="{FF2B5EF4-FFF2-40B4-BE49-F238E27FC236}">
                      <a16:creationId xmlns:a16="http://schemas.microsoft.com/office/drawing/2014/main" id="{08C98852-0FE2-4A0E-8D2A-A4A6624681E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01">
                  <a:extLst>
                    <a:ext uri="{FF2B5EF4-FFF2-40B4-BE49-F238E27FC236}">
                      <a16:creationId xmlns:a16="http://schemas.microsoft.com/office/drawing/2014/main" id="{8FBE3F58-7D78-4103-B0FF-1DE18E01103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1" name="Hexagon 180">
                <a:extLst>
                  <a:ext uri="{FF2B5EF4-FFF2-40B4-BE49-F238E27FC236}">
                    <a16:creationId xmlns:a16="http://schemas.microsoft.com/office/drawing/2014/main" id="{C9DAC05C-314E-4ECB-BD82-076142397EFD}"/>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DA3E83FC-ACCB-4B04-A6F9-1D77B5740B33}"/>
              </a:ext>
            </a:extLst>
          </p:cNvPr>
          <p:cNvGrpSpPr/>
          <p:nvPr/>
        </p:nvGrpSpPr>
        <p:grpSpPr>
          <a:xfrm>
            <a:off x="7381437" y="3484461"/>
            <a:ext cx="905963" cy="641801"/>
            <a:chOff x="7381437" y="3484461"/>
            <a:chExt cx="905963" cy="641801"/>
          </a:xfrm>
        </p:grpSpPr>
        <p:cxnSp>
          <p:nvCxnSpPr>
            <p:cNvPr id="143" name="Straight Arrow Connector 142"/>
            <p:cNvCxnSpPr>
              <a:cxnSpLocks/>
            </p:cNvCxnSpPr>
            <p:nvPr/>
          </p:nvCxnSpPr>
          <p:spPr>
            <a:xfrm flipV="1">
              <a:off x="7852354" y="3489105"/>
              <a:ext cx="380570" cy="5478"/>
            </a:xfrm>
            <a:prstGeom prst="straightConnector1">
              <a:avLst/>
            </a:prstGeom>
            <a:noFill/>
            <a:ln w="12700" cap="flat" cmpd="sng" algn="ctr">
              <a:solidFill>
                <a:sysClr val="windowText" lastClr="000000"/>
              </a:solidFill>
              <a:prstDash val="solid"/>
              <a:miter lim="800000"/>
              <a:tailEnd type="triangle"/>
            </a:ln>
            <a:effectLst/>
          </p:spPr>
        </p:cxnSp>
        <p:grpSp>
          <p:nvGrpSpPr>
            <p:cNvPr id="191" name="Group 190">
              <a:extLst>
                <a:ext uri="{FF2B5EF4-FFF2-40B4-BE49-F238E27FC236}">
                  <a16:creationId xmlns:a16="http://schemas.microsoft.com/office/drawing/2014/main" id="{0327E11A-15BB-47E4-8B00-BC9734A6538B}"/>
                </a:ext>
              </a:extLst>
            </p:cNvPr>
            <p:cNvGrpSpPr/>
            <p:nvPr/>
          </p:nvGrpSpPr>
          <p:grpSpPr>
            <a:xfrm>
              <a:off x="7381437" y="3484461"/>
              <a:ext cx="601163" cy="337001"/>
              <a:chOff x="1601399" y="2288295"/>
              <a:chExt cx="601248" cy="337049"/>
            </a:xfrm>
          </p:grpSpPr>
          <p:grpSp>
            <p:nvGrpSpPr>
              <p:cNvPr id="192" name="Group 191">
                <a:extLst>
                  <a:ext uri="{FF2B5EF4-FFF2-40B4-BE49-F238E27FC236}">
                    <a16:creationId xmlns:a16="http://schemas.microsoft.com/office/drawing/2014/main" id="{C7157230-EC04-4820-AB02-BEE7329BDF21}"/>
                  </a:ext>
                </a:extLst>
              </p:cNvPr>
              <p:cNvGrpSpPr/>
              <p:nvPr/>
            </p:nvGrpSpPr>
            <p:grpSpPr>
              <a:xfrm>
                <a:off x="1601399" y="2288295"/>
                <a:ext cx="601248" cy="337049"/>
                <a:chOff x="3523102" y="1791568"/>
                <a:chExt cx="6746733" cy="3782104"/>
              </a:xfrm>
              <a:solidFill>
                <a:srgbClr val="002060"/>
              </a:solidFill>
            </p:grpSpPr>
            <p:sp>
              <p:nvSpPr>
                <p:cNvPr id="194" name="Rectangle 193">
                  <a:extLst>
                    <a:ext uri="{FF2B5EF4-FFF2-40B4-BE49-F238E27FC236}">
                      <a16:creationId xmlns:a16="http://schemas.microsoft.com/office/drawing/2014/main" id="{AFA33AE1-F8CE-4BCE-914A-02784BF4B03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96">
                  <a:extLst>
                    <a:ext uri="{FF2B5EF4-FFF2-40B4-BE49-F238E27FC236}">
                      <a16:creationId xmlns:a16="http://schemas.microsoft.com/office/drawing/2014/main" id="{B9A5DFBF-A78C-4553-B894-8416344DE5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97">
                  <a:extLst>
                    <a:ext uri="{FF2B5EF4-FFF2-40B4-BE49-F238E27FC236}">
                      <a16:creationId xmlns:a16="http://schemas.microsoft.com/office/drawing/2014/main" id="{9409B92C-8AD7-40D7-A2B7-6337025C0D5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a:extLst>
                  <a:ext uri="{FF2B5EF4-FFF2-40B4-BE49-F238E27FC236}">
                    <a16:creationId xmlns:a16="http://schemas.microsoft.com/office/drawing/2014/main" id="{C9F57579-28A4-4726-89C8-075076765638}"/>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7035EA77-41B6-4CDD-94DF-9E6741B5883C}"/>
                </a:ext>
              </a:extLst>
            </p:cNvPr>
            <p:cNvGrpSpPr/>
            <p:nvPr/>
          </p:nvGrpSpPr>
          <p:grpSpPr>
            <a:xfrm>
              <a:off x="7533837" y="3636861"/>
              <a:ext cx="601163" cy="337001"/>
              <a:chOff x="1601399" y="2288295"/>
              <a:chExt cx="601248" cy="337049"/>
            </a:xfrm>
          </p:grpSpPr>
          <p:grpSp>
            <p:nvGrpSpPr>
              <p:cNvPr id="198" name="Group 197">
                <a:extLst>
                  <a:ext uri="{FF2B5EF4-FFF2-40B4-BE49-F238E27FC236}">
                    <a16:creationId xmlns:a16="http://schemas.microsoft.com/office/drawing/2014/main" id="{B0ACA5F5-27AD-4800-87E1-51203E572D05}"/>
                  </a:ext>
                </a:extLst>
              </p:cNvPr>
              <p:cNvGrpSpPr/>
              <p:nvPr/>
            </p:nvGrpSpPr>
            <p:grpSpPr>
              <a:xfrm>
                <a:off x="1601399" y="2288295"/>
                <a:ext cx="601248" cy="337049"/>
                <a:chOff x="3523102" y="1791568"/>
                <a:chExt cx="6746733" cy="3782104"/>
              </a:xfrm>
              <a:solidFill>
                <a:srgbClr val="002060"/>
              </a:solidFill>
            </p:grpSpPr>
            <p:sp>
              <p:nvSpPr>
                <p:cNvPr id="200" name="Rectangle 199">
                  <a:extLst>
                    <a:ext uri="{FF2B5EF4-FFF2-40B4-BE49-F238E27FC236}">
                      <a16:creationId xmlns:a16="http://schemas.microsoft.com/office/drawing/2014/main" id="{FB9DA781-D964-43CA-969B-C184B6AA3D2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96">
                  <a:extLst>
                    <a:ext uri="{FF2B5EF4-FFF2-40B4-BE49-F238E27FC236}">
                      <a16:creationId xmlns:a16="http://schemas.microsoft.com/office/drawing/2014/main" id="{931F3223-7A32-4625-A33E-F0DC735EFC5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97">
                  <a:extLst>
                    <a:ext uri="{FF2B5EF4-FFF2-40B4-BE49-F238E27FC236}">
                      <a16:creationId xmlns:a16="http://schemas.microsoft.com/office/drawing/2014/main" id="{FB0E2590-60F7-46EB-8589-F496EF83FD5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9" name="Hexagon 198">
                <a:extLst>
                  <a:ext uri="{FF2B5EF4-FFF2-40B4-BE49-F238E27FC236}">
                    <a16:creationId xmlns:a16="http://schemas.microsoft.com/office/drawing/2014/main" id="{03C8B68C-A95F-40CA-A2B8-F0017020E49E}"/>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B005C0B7-6560-48BD-A8AE-4D01C1357122}"/>
                </a:ext>
              </a:extLst>
            </p:cNvPr>
            <p:cNvGrpSpPr/>
            <p:nvPr/>
          </p:nvGrpSpPr>
          <p:grpSpPr>
            <a:xfrm>
              <a:off x="7686237" y="3789261"/>
              <a:ext cx="601163" cy="337001"/>
              <a:chOff x="1601399" y="2288295"/>
              <a:chExt cx="601248" cy="337049"/>
            </a:xfrm>
          </p:grpSpPr>
          <p:grpSp>
            <p:nvGrpSpPr>
              <p:cNvPr id="204" name="Group 203">
                <a:extLst>
                  <a:ext uri="{FF2B5EF4-FFF2-40B4-BE49-F238E27FC236}">
                    <a16:creationId xmlns:a16="http://schemas.microsoft.com/office/drawing/2014/main" id="{EB1CF531-BF26-435C-9E27-F5B3499DB1B6}"/>
                  </a:ext>
                </a:extLst>
              </p:cNvPr>
              <p:cNvGrpSpPr/>
              <p:nvPr/>
            </p:nvGrpSpPr>
            <p:grpSpPr>
              <a:xfrm>
                <a:off x="1601399" y="2288295"/>
                <a:ext cx="601248" cy="337049"/>
                <a:chOff x="3523102" y="1791568"/>
                <a:chExt cx="6746733" cy="3782104"/>
              </a:xfrm>
              <a:solidFill>
                <a:srgbClr val="002060"/>
              </a:solidFill>
            </p:grpSpPr>
            <p:sp>
              <p:nvSpPr>
                <p:cNvPr id="206" name="Rectangle 205">
                  <a:extLst>
                    <a:ext uri="{FF2B5EF4-FFF2-40B4-BE49-F238E27FC236}">
                      <a16:creationId xmlns:a16="http://schemas.microsoft.com/office/drawing/2014/main" id="{2E77578B-3DEC-45F1-BC04-22D256534EE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96">
                  <a:extLst>
                    <a:ext uri="{FF2B5EF4-FFF2-40B4-BE49-F238E27FC236}">
                      <a16:creationId xmlns:a16="http://schemas.microsoft.com/office/drawing/2014/main" id="{17029645-1937-41BD-9F4F-FC7E9009631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97">
                  <a:extLst>
                    <a:ext uri="{FF2B5EF4-FFF2-40B4-BE49-F238E27FC236}">
                      <a16:creationId xmlns:a16="http://schemas.microsoft.com/office/drawing/2014/main" id="{E20B928D-D01E-45C6-82FE-0766B00FBC9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5" name="Hexagon 204">
                <a:extLst>
                  <a:ext uri="{FF2B5EF4-FFF2-40B4-BE49-F238E27FC236}">
                    <a16:creationId xmlns:a16="http://schemas.microsoft.com/office/drawing/2014/main" id="{7CB9345D-502A-41D2-B1A4-63FB592D7227}"/>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CF6BA03D-636F-4A4D-AE77-AF5F4D99F1E7}"/>
              </a:ext>
            </a:extLst>
          </p:cNvPr>
          <p:cNvGrpSpPr/>
          <p:nvPr/>
        </p:nvGrpSpPr>
        <p:grpSpPr>
          <a:xfrm>
            <a:off x="7381437" y="4839351"/>
            <a:ext cx="905963" cy="641801"/>
            <a:chOff x="7381437" y="4839351"/>
            <a:chExt cx="905963" cy="641801"/>
          </a:xfrm>
        </p:grpSpPr>
        <p:grpSp>
          <p:nvGrpSpPr>
            <p:cNvPr id="215" name="Group 214">
              <a:extLst>
                <a:ext uri="{FF2B5EF4-FFF2-40B4-BE49-F238E27FC236}">
                  <a16:creationId xmlns:a16="http://schemas.microsoft.com/office/drawing/2014/main" id="{5B46C000-3144-48F1-985C-AA2CE197905E}"/>
                </a:ext>
              </a:extLst>
            </p:cNvPr>
            <p:cNvGrpSpPr/>
            <p:nvPr/>
          </p:nvGrpSpPr>
          <p:grpSpPr>
            <a:xfrm>
              <a:off x="7381437" y="4839351"/>
              <a:ext cx="601163" cy="337001"/>
              <a:chOff x="1596268" y="2657736"/>
              <a:chExt cx="601248" cy="337049"/>
            </a:xfrm>
          </p:grpSpPr>
          <p:grpSp>
            <p:nvGrpSpPr>
              <p:cNvPr id="216" name="Group 215">
                <a:extLst>
                  <a:ext uri="{FF2B5EF4-FFF2-40B4-BE49-F238E27FC236}">
                    <a16:creationId xmlns:a16="http://schemas.microsoft.com/office/drawing/2014/main" id="{11CCD6E2-49D8-48BE-BAA8-44D7C6532AE1}"/>
                  </a:ext>
                </a:extLst>
              </p:cNvPr>
              <p:cNvGrpSpPr/>
              <p:nvPr/>
            </p:nvGrpSpPr>
            <p:grpSpPr>
              <a:xfrm>
                <a:off x="1596268" y="2657736"/>
                <a:ext cx="601248" cy="337049"/>
                <a:chOff x="3523102" y="1791568"/>
                <a:chExt cx="6746733" cy="3782104"/>
              </a:xfrm>
              <a:solidFill>
                <a:srgbClr val="00B050"/>
              </a:solidFill>
            </p:grpSpPr>
            <p:sp>
              <p:nvSpPr>
                <p:cNvPr id="218" name="Rectangle 217">
                  <a:extLst>
                    <a:ext uri="{FF2B5EF4-FFF2-40B4-BE49-F238E27FC236}">
                      <a16:creationId xmlns:a16="http://schemas.microsoft.com/office/drawing/2014/main" id="{DD75E123-48F5-40D7-8FD8-597DE888F75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Freeform 92">
                  <a:extLst>
                    <a:ext uri="{FF2B5EF4-FFF2-40B4-BE49-F238E27FC236}">
                      <a16:creationId xmlns:a16="http://schemas.microsoft.com/office/drawing/2014/main" id="{0FBD045E-6F7C-47F8-A6BD-04859C725D1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93">
                  <a:extLst>
                    <a:ext uri="{FF2B5EF4-FFF2-40B4-BE49-F238E27FC236}">
                      <a16:creationId xmlns:a16="http://schemas.microsoft.com/office/drawing/2014/main" id="{277054C8-D19F-47A6-8617-D896AF6FCE7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7" name="Hexagon 216">
                <a:extLst>
                  <a:ext uri="{FF2B5EF4-FFF2-40B4-BE49-F238E27FC236}">
                    <a16:creationId xmlns:a16="http://schemas.microsoft.com/office/drawing/2014/main" id="{4C08DB59-24D3-4C82-AD88-6A1CBB15EE0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22B44836-62D5-471D-95D5-164739FD6CF3}"/>
                </a:ext>
              </a:extLst>
            </p:cNvPr>
            <p:cNvGrpSpPr/>
            <p:nvPr/>
          </p:nvGrpSpPr>
          <p:grpSpPr>
            <a:xfrm>
              <a:off x="7533837" y="4991751"/>
              <a:ext cx="601163" cy="337001"/>
              <a:chOff x="1596268" y="2657736"/>
              <a:chExt cx="601248" cy="337049"/>
            </a:xfrm>
          </p:grpSpPr>
          <p:grpSp>
            <p:nvGrpSpPr>
              <p:cNvPr id="222" name="Group 221">
                <a:extLst>
                  <a:ext uri="{FF2B5EF4-FFF2-40B4-BE49-F238E27FC236}">
                    <a16:creationId xmlns:a16="http://schemas.microsoft.com/office/drawing/2014/main" id="{3AB22055-6308-4F0A-AFA1-BF1F6D8D7B5F}"/>
                  </a:ext>
                </a:extLst>
              </p:cNvPr>
              <p:cNvGrpSpPr/>
              <p:nvPr/>
            </p:nvGrpSpPr>
            <p:grpSpPr>
              <a:xfrm>
                <a:off x="1596268" y="2657736"/>
                <a:ext cx="601248" cy="337049"/>
                <a:chOff x="3523102" y="1791568"/>
                <a:chExt cx="6746733" cy="3782104"/>
              </a:xfrm>
              <a:solidFill>
                <a:srgbClr val="00B050"/>
              </a:solidFill>
            </p:grpSpPr>
            <p:sp>
              <p:nvSpPr>
                <p:cNvPr id="224" name="Rectangle 223">
                  <a:extLst>
                    <a:ext uri="{FF2B5EF4-FFF2-40B4-BE49-F238E27FC236}">
                      <a16:creationId xmlns:a16="http://schemas.microsoft.com/office/drawing/2014/main" id="{9EB654A8-2CEE-4689-A3B0-48426E43E6A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92">
                  <a:extLst>
                    <a:ext uri="{FF2B5EF4-FFF2-40B4-BE49-F238E27FC236}">
                      <a16:creationId xmlns:a16="http://schemas.microsoft.com/office/drawing/2014/main" id="{40AFA35C-4EA6-4217-A0C5-6A75CC3B899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93">
                  <a:extLst>
                    <a:ext uri="{FF2B5EF4-FFF2-40B4-BE49-F238E27FC236}">
                      <a16:creationId xmlns:a16="http://schemas.microsoft.com/office/drawing/2014/main" id="{3023866C-0EDE-4F8D-B7F7-9171009988D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a:extLst>
                  <a:ext uri="{FF2B5EF4-FFF2-40B4-BE49-F238E27FC236}">
                    <a16:creationId xmlns:a16="http://schemas.microsoft.com/office/drawing/2014/main" id="{685254BC-B20B-4112-8CBA-AA0AE05EE2B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23DAD04B-AB7B-4EB6-BAB6-124282A3E2F1}"/>
                </a:ext>
              </a:extLst>
            </p:cNvPr>
            <p:cNvGrpSpPr/>
            <p:nvPr/>
          </p:nvGrpSpPr>
          <p:grpSpPr>
            <a:xfrm>
              <a:off x="7686237" y="5144151"/>
              <a:ext cx="601163" cy="337001"/>
              <a:chOff x="1596268" y="2657736"/>
              <a:chExt cx="601248" cy="337049"/>
            </a:xfrm>
          </p:grpSpPr>
          <p:grpSp>
            <p:nvGrpSpPr>
              <p:cNvPr id="228" name="Group 227">
                <a:extLst>
                  <a:ext uri="{FF2B5EF4-FFF2-40B4-BE49-F238E27FC236}">
                    <a16:creationId xmlns:a16="http://schemas.microsoft.com/office/drawing/2014/main" id="{CFCA7C99-2CB0-4CF6-AD25-A74952D1D965}"/>
                  </a:ext>
                </a:extLst>
              </p:cNvPr>
              <p:cNvGrpSpPr/>
              <p:nvPr/>
            </p:nvGrpSpPr>
            <p:grpSpPr>
              <a:xfrm>
                <a:off x="1596268" y="2657736"/>
                <a:ext cx="601248" cy="337049"/>
                <a:chOff x="3523102" y="1791568"/>
                <a:chExt cx="6746733" cy="3782104"/>
              </a:xfrm>
              <a:solidFill>
                <a:srgbClr val="00B050"/>
              </a:solidFill>
            </p:grpSpPr>
            <p:sp>
              <p:nvSpPr>
                <p:cNvPr id="230" name="Rectangle 229">
                  <a:extLst>
                    <a:ext uri="{FF2B5EF4-FFF2-40B4-BE49-F238E27FC236}">
                      <a16:creationId xmlns:a16="http://schemas.microsoft.com/office/drawing/2014/main" id="{2B64B072-B393-44BE-9D73-D823A9F0F24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92">
                  <a:extLst>
                    <a:ext uri="{FF2B5EF4-FFF2-40B4-BE49-F238E27FC236}">
                      <a16:creationId xmlns:a16="http://schemas.microsoft.com/office/drawing/2014/main" id="{1D23228A-5373-4AED-9BD9-62296BC28D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93">
                  <a:extLst>
                    <a:ext uri="{FF2B5EF4-FFF2-40B4-BE49-F238E27FC236}">
                      <a16:creationId xmlns:a16="http://schemas.microsoft.com/office/drawing/2014/main" id="{400A8969-6472-41F5-BA3C-7D83251A260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9" name="Hexagon 228">
                <a:extLst>
                  <a:ext uri="{FF2B5EF4-FFF2-40B4-BE49-F238E27FC236}">
                    <a16:creationId xmlns:a16="http://schemas.microsoft.com/office/drawing/2014/main" id="{A8742742-284C-4532-ADBC-B3CEB62C5E66}"/>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12640DBE-8737-46F4-B0FE-3FF9F6B73E5A}"/>
              </a:ext>
            </a:extLst>
          </p:cNvPr>
          <p:cNvGrpSpPr/>
          <p:nvPr/>
        </p:nvGrpSpPr>
        <p:grpSpPr>
          <a:xfrm>
            <a:off x="7381437" y="6222009"/>
            <a:ext cx="905963" cy="641801"/>
            <a:chOff x="7381437" y="6222009"/>
            <a:chExt cx="905963" cy="641801"/>
          </a:xfrm>
        </p:grpSpPr>
        <p:grpSp>
          <p:nvGrpSpPr>
            <p:cNvPr id="239" name="Group 238">
              <a:extLst>
                <a:ext uri="{FF2B5EF4-FFF2-40B4-BE49-F238E27FC236}">
                  <a16:creationId xmlns:a16="http://schemas.microsoft.com/office/drawing/2014/main" id="{C479EAF4-733B-47FE-9D77-2846EB86A629}"/>
                </a:ext>
              </a:extLst>
            </p:cNvPr>
            <p:cNvGrpSpPr/>
            <p:nvPr/>
          </p:nvGrpSpPr>
          <p:grpSpPr>
            <a:xfrm>
              <a:off x="7381437" y="6222009"/>
              <a:ext cx="601163" cy="337001"/>
              <a:chOff x="2886562" y="2288295"/>
              <a:chExt cx="601248" cy="337049"/>
            </a:xfrm>
          </p:grpSpPr>
          <p:grpSp>
            <p:nvGrpSpPr>
              <p:cNvPr id="240" name="Group 239">
                <a:extLst>
                  <a:ext uri="{FF2B5EF4-FFF2-40B4-BE49-F238E27FC236}">
                    <a16:creationId xmlns:a16="http://schemas.microsoft.com/office/drawing/2014/main" id="{B74EF341-722E-4659-94BC-10A77BDA1681}"/>
                  </a:ext>
                </a:extLst>
              </p:cNvPr>
              <p:cNvGrpSpPr/>
              <p:nvPr/>
            </p:nvGrpSpPr>
            <p:grpSpPr>
              <a:xfrm>
                <a:off x="2886562" y="2288295"/>
                <a:ext cx="601248" cy="337049"/>
                <a:chOff x="3523102" y="1791568"/>
                <a:chExt cx="6746733" cy="3782104"/>
              </a:xfrm>
              <a:solidFill>
                <a:srgbClr val="7030A0"/>
              </a:solidFill>
            </p:grpSpPr>
            <p:sp>
              <p:nvSpPr>
                <p:cNvPr id="242" name="Rectangle 241">
                  <a:extLst>
                    <a:ext uri="{FF2B5EF4-FFF2-40B4-BE49-F238E27FC236}">
                      <a16:creationId xmlns:a16="http://schemas.microsoft.com/office/drawing/2014/main" id="{7F555800-4017-4999-8AD5-903CE9ADC491}"/>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3" name="Freeform 108">
                  <a:extLst>
                    <a:ext uri="{FF2B5EF4-FFF2-40B4-BE49-F238E27FC236}">
                      <a16:creationId xmlns:a16="http://schemas.microsoft.com/office/drawing/2014/main" id="{8CD51C66-7322-45C4-A233-40C0A66C1F0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109">
                  <a:extLst>
                    <a:ext uri="{FF2B5EF4-FFF2-40B4-BE49-F238E27FC236}">
                      <a16:creationId xmlns:a16="http://schemas.microsoft.com/office/drawing/2014/main" id="{5FB3BEF6-088A-4D01-904F-B07318A0BF5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1" name="Hexagon 240">
                <a:extLst>
                  <a:ext uri="{FF2B5EF4-FFF2-40B4-BE49-F238E27FC236}">
                    <a16:creationId xmlns:a16="http://schemas.microsoft.com/office/drawing/2014/main" id="{B68075B2-9FCD-4599-B4A1-20CEA16B7E2C}"/>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0A345B31-77F8-419C-9AF1-6E65548FCA9D}"/>
                </a:ext>
              </a:extLst>
            </p:cNvPr>
            <p:cNvGrpSpPr/>
            <p:nvPr/>
          </p:nvGrpSpPr>
          <p:grpSpPr>
            <a:xfrm>
              <a:off x="7533837" y="6374409"/>
              <a:ext cx="601163" cy="337001"/>
              <a:chOff x="2886562" y="2288295"/>
              <a:chExt cx="601248" cy="337049"/>
            </a:xfrm>
          </p:grpSpPr>
          <p:grpSp>
            <p:nvGrpSpPr>
              <p:cNvPr id="246" name="Group 245">
                <a:extLst>
                  <a:ext uri="{FF2B5EF4-FFF2-40B4-BE49-F238E27FC236}">
                    <a16:creationId xmlns:a16="http://schemas.microsoft.com/office/drawing/2014/main" id="{A9C8522E-CC84-4C1E-987C-DF7676FAA8B5}"/>
                  </a:ext>
                </a:extLst>
              </p:cNvPr>
              <p:cNvGrpSpPr/>
              <p:nvPr/>
            </p:nvGrpSpPr>
            <p:grpSpPr>
              <a:xfrm>
                <a:off x="2886562" y="2288295"/>
                <a:ext cx="601248" cy="337049"/>
                <a:chOff x="3523102" y="1791568"/>
                <a:chExt cx="6746733" cy="3782104"/>
              </a:xfrm>
              <a:solidFill>
                <a:srgbClr val="7030A0"/>
              </a:solidFill>
            </p:grpSpPr>
            <p:sp>
              <p:nvSpPr>
                <p:cNvPr id="248" name="Rectangle 247">
                  <a:extLst>
                    <a:ext uri="{FF2B5EF4-FFF2-40B4-BE49-F238E27FC236}">
                      <a16:creationId xmlns:a16="http://schemas.microsoft.com/office/drawing/2014/main" id="{57932A8B-F1AE-41AC-9ABF-D6F42CF963F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108">
                  <a:extLst>
                    <a:ext uri="{FF2B5EF4-FFF2-40B4-BE49-F238E27FC236}">
                      <a16:creationId xmlns:a16="http://schemas.microsoft.com/office/drawing/2014/main" id="{113294EB-DD95-4901-B3D3-093A6EE9B07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109">
                  <a:extLst>
                    <a:ext uri="{FF2B5EF4-FFF2-40B4-BE49-F238E27FC236}">
                      <a16:creationId xmlns:a16="http://schemas.microsoft.com/office/drawing/2014/main" id="{64054286-B327-451D-B341-EDBF6AADAEA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7" name="Hexagon 246">
                <a:extLst>
                  <a:ext uri="{FF2B5EF4-FFF2-40B4-BE49-F238E27FC236}">
                    <a16:creationId xmlns:a16="http://schemas.microsoft.com/office/drawing/2014/main" id="{16C2F664-E13D-49CF-B292-4698EABF9ED4}"/>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51" name="Group 250">
              <a:extLst>
                <a:ext uri="{FF2B5EF4-FFF2-40B4-BE49-F238E27FC236}">
                  <a16:creationId xmlns:a16="http://schemas.microsoft.com/office/drawing/2014/main" id="{94D02650-8055-46AE-9D52-59099E47A22D}"/>
                </a:ext>
              </a:extLst>
            </p:cNvPr>
            <p:cNvGrpSpPr/>
            <p:nvPr/>
          </p:nvGrpSpPr>
          <p:grpSpPr>
            <a:xfrm>
              <a:off x="7686237" y="6526809"/>
              <a:ext cx="601163" cy="337001"/>
              <a:chOff x="2886562" y="2288295"/>
              <a:chExt cx="601248" cy="337049"/>
            </a:xfrm>
          </p:grpSpPr>
          <p:grpSp>
            <p:nvGrpSpPr>
              <p:cNvPr id="252" name="Group 251">
                <a:extLst>
                  <a:ext uri="{FF2B5EF4-FFF2-40B4-BE49-F238E27FC236}">
                    <a16:creationId xmlns:a16="http://schemas.microsoft.com/office/drawing/2014/main" id="{28E20073-13C6-44C2-860A-7C15B7160E38}"/>
                  </a:ext>
                </a:extLst>
              </p:cNvPr>
              <p:cNvGrpSpPr/>
              <p:nvPr/>
            </p:nvGrpSpPr>
            <p:grpSpPr>
              <a:xfrm>
                <a:off x="2886562" y="2288295"/>
                <a:ext cx="601248" cy="337049"/>
                <a:chOff x="3523102" y="1791568"/>
                <a:chExt cx="6746733" cy="3782104"/>
              </a:xfrm>
              <a:solidFill>
                <a:srgbClr val="7030A0"/>
              </a:solidFill>
            </p:grpSpPr>
            <p:sp>
              <p:nvSpPr>
                <p:cNvPr id="254" name="Rectangle 253">
                  <a:extLst>
                    <a:ext uri="{FF2B5EF4-FFF2-40B4-BE49-F238E27FC236}">
                      <a16:creationId xmlns:a16="http://schemas.microsoft.com/office/drawing/2014/main" id="{D2EF4FC2-2A6E-4A42-9259-5DFEE5F8A86D}"/>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08">
                  <a:extLst>
                    <a:ext uri="{FF2B5EF4-FFF2-40B4-BE49-F238E27FC236}">
                      <a16:creationId xmlns:a16="http://schemas.microsoft.com/office/drawing/2014/main" id="{51D14E5B-01A6-4F38-87FF-24070684DC9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109">
                  <a:extLst>
                    <a:ext uri="{FF2B5EF4-FFF2-40B4-BE49-F238E27FC236}">
                      <a16:creationId xmlns:a16="http://schemas.microsoft.com/office/drawing/2014/main" id="{ADC9877E-8C04-44D9-9060-986E98E9B4A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a:extLst>
                  <a:ext uri="{FF2B5EF4-FFF2-40B4-BE49-F238E27FC236}">
                    <a16:creationId xmlns:a16="http://schemas.microsoft.com/office/drawing/2014/main" id="{C07D5A26-6B0D-4C22-A059-430E84541B49}"/>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20680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0270" y="2916719"/>
            <a:ext cx="11887878" cy="917575"/>
          </a:xfrm>
        </p:spPr>
        <p:txBody>
          <a:bodyPr/>
          <a:lstStyle/>
          <a:p>
            <a:r>
              <a:rPr lang="en-US"/>
              <a:t>Microservices Real World Case Studies</a:t>
            </a:r>
          </a:p>
        </p:txBody>
      </p:sp>
    </p:spTree>
    <p:extLst>
      <p:ext uri="{BB962C8B-B14F-4D97-AF65-F5344CB8AC3E}">
        <p14:creationId xmlns:p14="http://schemas.microsoft.com/office/powerpoint/2010/main" val="129216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  A Case Study</a:t>
            </a:r>
          </a:p>
        </p:txBody>
      </p:sp>
      <p:sp>
        <p:nvSpPr>
          <p:cNvPr id="7" name="Text Placeholder 4"/>
          <p:cNvSpPr>
            <a:spLocks noGrp="1"/>
          </p:cNvSpPr>
          <p:nvPr>
            <p:ph type="body" sz="quarter" idx="10"/>
          </p:nvPr>
        </p:nvSpPr>
        <p:spPr>
          <a:xfrm>
            <a:off x="2554393" y="5753792"/>
            <a:ext cx="11653523" cy="627864"/>
          </a:xfrm>
        </p:spPr>
        <p:txBody>
          <a:bodyPr/>
          <a:lstStyle/>
          <a:p>
            <a:pPr marL="342900" lvl="1" indent="0">
              <a:buNone/>
            </a:pPr>
            <a:r>
              <a:rPr lang="en-US" sz="3200" b="1">
                <a:latin typeface="+mj-lt"/>
                <a:hlinkClick r:id="rId3"/>
              </a:rPr>
              <a:t>http://tinyurl.com/NetflixMicroservices</a:t>
            </a:r>
            <a:r>
              <a:rPr lang="en-US" sz="3200" b="1">
                <a:latin typeface="+mj-lt"/>
              </a:rPr>
              <a:t> </a:t>
            </a:r>
            <a:endParaRPr lang="en-US" sz="3137">
              <a:latin typeface="+mj-lt"/>
            </a:endParaRPr>
          </a:p>
        </p:txBody>
      </p:sp>
      <p:pic>
        <p:nvPicPr>
          <p:cNvPr id="8" name="Picture 7"/>
          <p:cNvPicPr>
            <a:picLocks noChangeAspect="1"/>
          </p:cNvPicPr>
          <p:nvPr/>
        </p:nvPicPr>
        <p:blipFill>
          <a:blip r:embed="rId4"/>
          <a:stretch>
            <a:fillRect/>
          </a:stretch>
        </p:blipFill>
        <p:spPr>
          <a:xfrm>
            <a:off x="8111916" y="232987"/>
            <a:ext cx="3810000" cy="2146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473" y="2171701"/>
            <a:ext cx="9245029" cy="2321092"/>
          </a:xfrm>
          <a:prstGeom prst="rect">
            <a:avLst/>
          </a:prstGeom>
        </p:spPr>
      </p:pic>
      <p:sp>
        <p:nvSpPr>
          <p:cNvPr id="10" name="Text Placeholder 4"/>
          <p:cNvSpPr txBox="1">
            <a:spLocks/>
          </p:cNvSpPr>
          <p:nvPr/>
        </p:nvSpPr>
        <p:spPr>
          <a:xfrm>
            <a:off x="3881120" y="4928462"/>
            <a:ext cx="5386494"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3200" b="1">
                <a:latin typeface="+mj-lt"/>
                <a:hlinkClick r:id="rId6"/>
              </a:rPr>
              <a:t>https://netflix.github.io</a:t>
            </a:r>
            <a:r>
              <a:rPr lang="en-US" sz="3200">
                <a:latin typeface="+mj-lt"/>
              </a:rPr>
              <a:t> </a:t>
            </a:r>
            <a:endParaRPr lang="en-US" sz="3200" b="1">
              <a:latin typeface="+mj-lt"/>
            </a:endParaRPr>
          </a:p>
        </p:txBody>
      </p:sp>
    </p:spTree>
    <p:extLst>
      <p:ext uri="{BB962C8B-B14F-4D97-AF65-F5344CB8AC3E}">
        <p14:creationId xmlns:p14="http://schemas.microsoft.com/office/powerpoint/2010/main" val="925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339650"/>
          </a:xfrm>
        </p:spPr>
        <p:txBody>
          <a:bodyPr/>
          <a:lstStyle/>
          <a:p>
            <a:r>
              <a:rPr lang="en-SG" dirty="0"/>
              <a:t>Hardware, software, security can cause issues</a:t>
            </a:r>
          </a:p>
          <a:p>
            <a:pPr marL="0" indent="0">
              <a:buNone/>
            </a:pPr>
            <a:r>
              <a:rPr lang="en-SG" dirty="0"/>
              <a:t>	</a:t>
            </a:r>
          </a:p>
          <a:p>
            <a:pPr marL="0" indent="0">
              <a:buNone/>
            </a:pPr>
            <a:r>
              <a:rPr lang="en-SG" dirty="0"/>
              <a:t>	var svc = new </a:t>
            </a:r>
            <a:r>
              <a:rPr lang="en-SG" dirty="0" err="1"/>
              <a:t>MyService</a:t>
            </a:r>
            <a:r>
              <a:rPr lang="en-SG" dirty="0"/>
              <a:t>();</a:t>
            </a:r>
          </a:p>
          <a:p>
            <a:pPr marL="0" indent="0">
              <a:buNone/>
            </a:pPr>
            <a:r>
              <a:rPr lang="en-SG" dirty="0"/>
              <a:t>	var result = </a:t>
            </a:r>
            <a:r>
              <a:rPr lang="en-SG" dirty="0" err="1"/>
              <a:t>svc.Process</a:t>
            </a:r>
            <a:r>
              <a:rPr lang="en-SG" dirty="0"/>
              <a:t>(data);</a:t>
            </a:r>
          </a:p>
          <a:p>
            <a:pPr marL="0" indent="0">
              <a:buNone/>
            </a:pPr>
            <a:endParaRPr lang="en-SG" dirty="0"/>
          </a:p>
          <a:p>
            <a:r>
              <a:rPr lang="en-SG" dirty="0"/>
              <a:t>How do you handle </a:t>
            </a:r>
            <a:r>
              <a:rPr lang="en-SG" dirty="0" err="1"/>
              <a:t>HttpTimeoutException</a:t>
            </a:r>
            <a:r>
              <a:rPr lang="en-SG" dirty="0"/>
              <a:t>?</a:t>
            </a:r>
          </a:p>
          <a:p>
            <a:pPr marL="0" indent="0">
              <a:buNone/>
            </a:pPr>
            <a:r>
              <a:rPr lang="en-SG" dirty="0"/>
              <a:t>   Data can get lost when sent over the wire</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#1 The Network is Reliable</a:t>
            </a:r>
          </a:p>
        </p:txBody>
      </p:sp>
    </p:spTree>
    <p:extLst>
      <p:ext uri="{BB962C8B-B14F-4D97-AF65-F5344CB8AC3E}">
        <p14:creationId xmlns:p14="http://schemas.microsoft.com/office/powerpoint/2010/main" val="14618415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  A Case Study</a:t>
            </a:r>
          </a:p>
        </p:txBody>
      </p:sp>
      <p:sp>
        <p:nvSpPr>
          <p:cNvPr id="11" name="Text Placeholder 4"/>
          <p:cNvSpPr>
            <a:spLocks noGrp="1"/>
          </p:cNvSpPr>
          <p:nvPr>
            <p:ph type="body" sz="quarter" idx="10"/>
          </p:nvPr>
        </p:nvSpPr>
        <p:spPr>
          <a:xfrm>
            <a:off x="268393" y="1512016"/>
            <a:ext cx="11653523" cy="627864"/>
          </a:xfrm>
        </p:spPr>
        <p:txBody>
          <a:bodyPr/>
          <a:lstStyle/>
          <a:p>
            <a:pPr marL="342900" lvl="1" indent="0">
              <a:buNone/>
            </a:pPr>
            <a:r>
              <a:rPr lang="en-US" sz="3200" b="1">
                <a:latin typeface="+mj-lt"/>
                <a:hlinkClick r:id="rId3"/>
              </a:rPr>
              <a:t>http://tinyurl.com/SoundCloudMicroservices</a:t>
            </a:r>
            <a:r>
              <a:rPr lang="en-US" sz="3200" b="1">
                <a:latin typeface="+mj-lt"/>
              </a:rPr>
              <a:t> </a:t>
            </a:r>
            <a:endParaRPr lang="en-US" sz="3137">
              <a:latin typeface="+mj-lt"/>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77" y="422500"/>
            <a:ext cx="2703781" cy="1533352"/>
          </a:xfrm>
          <a:prstGeom prst="rect">
            <a:avLst/>
          </a:prstGeom>
        </p:spPr>
      </p:pic>
      <p:pic>
        <p:nvPicPr>
          <p:cNvPr id="13" name="Picture 12"/>
          <p:cNvPicPr>
            <a:picLocks noChangeAspect="1"/>
          </p:cNvPicPr>
          <p:nvPr/>
        </p:nvPicPr>
        <p:blipFill>
          <a:blip r:embed="rId5"/>
          <a:stretch>
            <a:fillRect/>
          </a:stretch>
        </p:blipFill>
        <p:spPr>
          <a:xfrm>
            <a:off x="2979018" y="2547087"/>
            <a:ext cx="6403310" cy="4024938"/>
          </a:xfrm>
          <a:prstGeom prst="rect">
            <a:avLst/>
          </a:prstGeom>
        </p:spPr>
      </p:pic>
    </p:spTree>
    <p:extLst>
      <p:ext uri="{BB962C8B-B14F-4D97-AF65-F5344CB8AC3E}">
        <p14:creationId xmlns:p14="http://schemas.microsoft.com/office/powerpoint/2010/main" val="7389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solidFill>
                  <a:schemeClr val="accent3"/>
                </a:solidFill>
              </a:rPr>
              <a:t>Microservices  -  A Case Study</a:t>
            </a:r>
          </a:p>
        </p:txBody>
      </p:sp>
      <p:sp>
        <p:nvSpPr>
          <p:cNvPr id="7" name="Text Placeholder 4"/>
          <p:cNvSpPr>
            <a:spLocks noGrp="1"/>
          </p:cNvSpPr>
          <p:nvPr>
            <p:ph type="body" sz="quarter" idx="10"/>
          </p:nvPr>
        </p:nvSpPr>
        <p:spPr>
          <a:xfrm>
            <a:off x="2998233" y="6105020"/>
            <a:ext cx="11653523" cy="572464"/>
          </a:xfrm>
        </p:spPr>
        <p:txBody>
          <a:bodyPr/>
          <a:lstStyle/>
          <a:p>
            <a:pPr marL="342900" lvl="1" indent="0">
              <a:buNone/>
            </a:pPr>
            <a:r>
              <a:rPr lang="en-US" sz="2800" b="1">
                <a:latin typeface="+mj-lt"/>
                <a:hlinkClick r:id="rId3"/>
              </a:rPr>
              <a:t>http://tinyurl.com/NginxMicroservices</a:t>
            </a:r>
            <a:r>
              <a:rPr lang="en-US" sz="2800" b="1">
                <a:latin typeface="+mj-lt"/>
              </a:rPr>
              <a:t> </a:t>
            </a:r>
            <a:endParaRPr lang="en-US" sz="2800">
              <a:latin typeface="+mj-lt"/>
            </a:endParaRPr>
          </a:p>
        </p:txBody>
      </p:sp>
      <p:pic>
        <p:nvPicPr>
          <p:cNvPr id="8" name="Picture 7"/>
          <p:cNvPicPr>
            <a:picLocks noChangeAspect="1"/>
          </p:cNvPicPr>
          <p:nvPr/>
        </p:nvPicPr>
        <p:blipFill>
          <a:blip r:embed="rId4"/>
          <a:stretch>
            <a:fillRect/>
          </a:stretch>
        </p:blipFill>
        <p:spPr>
          <a:xfrm>
            <a:off x="10281061" y="348053"/>
            <a:ext cx="1729591" cy="1729591"/>
          </a:xfrm>
          <a:prstGeom prst="rect">
            <a:avLst/>
          </a:prstGeom>
        </p:spPr>
      </p:pic>
      <p:pic>
        <p:nvPicPr>
          <p:cNvPr id="9" name="Picture 8"/>
          <p:cNvPicPr>
            <a:picLocks noChangeAspect="1"/>
          </p:cNvPicPr>
          <p:nvPr/>
        </p:nvPicPr>
        <p:blipFill>
          <a:blip r:embed="rId5"/>
          <a:stretch>
            <a:fillRect/>
          </a:stretch>
        </p:blipFill>
        <p:spPr>
          <a:xfrm>
            <a:off x="3745893" y="1212848"/>
            <a:ext cx="4944687" cy="5047827"/>
          </a:xfrm>
          <a:prstGeom prst="rect">
            <a:avLst/>
          </a:prstGeom>
        </p:spPr>
      </p:pic>
    </p:spTree>
    <p:extLst>
      <p:ext uri="{BB962C8B-B14F-4D97-AF65-F5344CB8AC3E}">
        <p14:creationId xmlns:p14="http://schemas.microsoft.com/office/powerpoint/2010/main" val="47200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a:t>Demonstration:  </a:t>
            </a:r>
            <a:r>
              <a:rPr lang="en-US" sz="4800" i="1"/>
              <a:t>Building Microservices with Containers</a:t>
            </a:r>
            <a:endParaRPr lang="en-US" sz="4800" i="1">
              <a:solidFill>
                <a:schemeClr val="accent3"/>
              </a:solidFill>
            </a:endParaRPr>
          </a:p>
        </p:txBody>
      </p:sp>
      <p:sp>
        <p:nvSpPr>
          <p:cNvPr id="7" name="Title 1"/>
          <p:cNvSpPr txBox="1">
            <a:spLocks/>
          </p:cNvSpPr>
          <p:nvPr/>
        </p:nvSpPr>
        <p:spPr>
          <a:xfrm>
            <a:off x="228144" y="3268662"/>
            <a:ext cx="5486399" cy="68326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err="1">
                <a:solidFill>
                  <a:schemeClr val="tx1"/>
                </a:solidFill>
              </a:rPr>
              <a:t>eShopOnContainers</a:t>
            </a:r>
            <a:endParaRPr lang="en-US" sz="3600">
              <a:solidFill>
                <a:schemeClr val="tx1"/>
              </a:solidFill>
            </a:endParaRPr>
          </a:p>
        </p:txBody>
      </p:sp>
    </p:spTree>
    <p:extLst>
      <p:ext uri="{BB962C8B-B14F-4D97-AF65-F5344CB8AC3E}">
        <p14:creationId xmlns:p14="http://schemas.microsoft.com/office/powerpoint/2010/main" val="15919253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5447645"/>
          </a:xfrm>
        </p:spPr>
        <p:txBody>
          <a:bodyPr/>
          <a:lstStyle/>
          <a:p>
            <a:r>
              <a:rPr lang="en-SG" dirty="0"/>
              <a:t>Solutions:</a:t>
            </a:r>
          </a:p>
          <a:p>
            <a:pPr marL="0" indent="0">
              <a:buNone/>
            </a:pPr>
            <a:r>
              <a:rPr lang="en-SG" dirty="0"/>
              <a:t>	</a:t>
            </a:r>
          </a:p>
          <a:p>
            <a:pPr marL="0" indent="0">
              <a:buNone/>
            </a:pPr>
            <a:r>
              <a:rPr lang="en-SG" dirty="0"/>
              <a:t>	Retry &amp; Ack / Store &amp; Forward / Transactions</a:t>
            </a:r>
          </a:p>
          <a:p>
            <a:pPr marL="0" indent="0">
              <a:buNone/>
            </a:pPr>
            <a:r>
              <a:rPr lang="en-SG" dirty="0"/>
              <a:t>		Don’t’ roll your own – too many edge cases</a:t>
            </a:r>
          </a:p>
          <a:p>
            <a:pPr marL="0" indent="0">
              <a:buNone/>
            </a:pPr>
            <a:r>
              <a:rPr lang="en-SG" dirty="0"/>
              <a:t>	</a:t>
            </a:r>
          </a:p>
          <a:p>
            <a:pPr marL="0" indent="0">
              <a:buNone/>
            </a:pPr>
            <a:r>
              <a:rPr lang="en-SG" dirty="0"/>
              <a:t>	Use reliable messaging infra</a:t>
            </a:r>
          </a:p>
          <a:p>
            <a:pPr marL="0" indent="0">
              <a:buNone/>
            </a:pPr>
            <a:r>
              <a:rPr lang="en-SG" dirty="0"/>
              <a:t>		MSMQ/ RabbitMQ/ ActiveMQ</a:t>
            </a:r>
          </a:p>
          <a:p>
            <a:r>
              <a:rPr lang="en-SG" dirty="0"/>
              <a:t>But doesn’t provide a request/response synchronous method-centric model</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#1 The Network is Reliable</a:t>
            </a:r>
          </a:p>
        </p:txBody>
      </p:sp>
    </p:spTree>
    <p:extLst>
      <p:ext uri="{BB962C8B-B14F-4D97-AF65-F5344CB8AC3E}">
        <p14:creationId xmlns:p14="http://schemas.microsoft.com/office/powerpoint/2010/main" val="89065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881336"/>
          </a:xfrm>
        </p:spPr>
        <p:txBody>
          <a:bodyPr/>
          <a:lstStyle/>
          <a:p>
            <a:r>
              <a:rPr lang="en-SG" dirty="0"/>
              <a:t>Time to cross the network is one direction</a:t>
            </a:r>
          </a:p>
          <a:p>
            <a:endParaRPr lang="en-SG" dirty="0"/>
          </a:p>
          <a:p>
            <a:r>
              <a:rPr lang="en-SG" dirty="0"/>
              <a:t>Small for a LAN, WAN &amp; internet can be large </a:t>
            </a:r>
          </a:p>
          <a:p>
            <a:pPr lvl="1"/>
            <a:r>
              <a:rPr lang="en-SG" dirty="0"/>
              <a:t>Many times slower than in-memory access</a:t>
            </a:r>
          </a:p>
          <a:p>
            <a:endParaRPr lang="en-SG" dirty="0"/>
          </a:p>
          <a:p>
            <a:r>
              <a:rPr lang="en-SG" dirty="0"/>
              <a:t>Bad-old days of OO – remote objects</a:t>
            </a:r>
          </a:p>
          <a:p>
            <a:pPr lvl="1"/>
            <a:r>
              <a:rPr lang="en-SG" dirty="0"/>
              <a:t>Even accessing a property was a round-trip</a:t>
            </a:r>
          </a:p>
          <a:p>
            <a:pPr lvl="2"/>
            <a:r>
              <a:rPr lang="en-SG" dirty="0"/>
              <a:t>Now we use DTOs</a:t>
            </a:r>
          </a:p>
          <a:p>
            <a:r>
              <a:rPr lang="en-SG" dirty="0"/>
              <a:t>But what about lazy-loading with an ORM?</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#2 Latency isn’t a Problem (==0)</a:t>
            </a:r>
          </a:p>
        </p:txBody>
      </p:sp>
    </p:spTree>
    <p:extLst>
      <p:ext uri="{BB962C8B-B14F-4D97-AF65-F5344CB8AC3E}">
        <p14:creationId xmlns:p14="http://schemas.microsoft.com/office/powerpoint/2010/main" val="21047731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B8B9"/>
        </a:solidFill>
        <a:effectLst/>
      </p:bgPr>
    </p:bg>
    <p:spTree>
      <p:nvGrpSpPr>
        <p:cNvPr id="1" name=""/>
        <p:cNvGrpSpPr/>
        <p:nvPr/>
      </p:nvGrpSpPr>
      <p:grpSpPr>
        <a:xfrm>
          <a:off x="0" y="0"/>
          <a:ext cx="0" cy="0"/>
          <a:chOff x="0" y="0"/>
          <a:chExt cx="0" cy="0"/>
        </a:xfrm>
      </p:grpSpPr>
      <p:pic>
        <p:nvPicPr>
          <p:cNvPr id="1026" name="Picture 3" descr="Table&#10;&#10;Description automatically generated">
            <a:extLst>
              <a:ext uri="{FF2B5EF4-FFF2-40B4-BE49-F238E27FC236}">
                <a16:creationId xmlns:a16="http://schemas.microsoft.com/office/drawing/2014/main" id="{E367CABA-2930-4FF5-9FC6-47680C7690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6514" y="69850"/>
            <a:ext cx="7103446" cy="6854825"/>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226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Props1.xml><?xml version="1.0" encoding="utf-8"?>
<ds:datastoreItem xmlns:ds="http://schemas.openxmlformats.org/officeDocument/2006/customXml" ds:itemID="{629F7E4E-28BD-4B59-B636-FE6B5666746B}">
  <ds:schemaRefs>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512</TotalTime>
  <Words>6582</Words>
  <Application>Microsoft Office PowerPoint</Application>
  <PresentationFormat>Custom</PresentationFormat>
  <Paragraphs>1298</Paragraphs>
  <Slides>63</Slides>
  <Notes>52</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63</vt:i4>
      </vt:variant>
    </vt:vector>
  </HeadingPairs>
  <TitlesOfParts>
    <vt:vector size="79" baseType="lpstr">
      <vt:lpstr>Arial</vt:lpstr>
      <vt:lpstr>Calibri</vt:lpstr>
      <vt:lpstr>Calibri Light</vt:lpstr>
      <vt:lpstr>Consolas</vt:lpstr>
      <vt:lpstr>Futura Bk</vt:lpstr>
      <vt:lpstr>Helvetica35-Thin</vt:lpstr>
      <vt:lpstr>Open Sans</vt:lpstr>
      <vt:lpstr>Segoe UI</vt:lpstr>
      <vt:lpstr>Segoe UI Light</vt:lpstr>
      <vt:lpstr>Segoe UI Light (Headings)</vt:lpstr>
      <vt:lpstr>Segoe UI Semibold</vt:lpstr>
      <vt:lpstr>Segoe UI Semilight</vt:lpstr>
      <vt:lpstr>Symbol</vt:lpstr>
      <vt:lpstr>Wingdings</vt:lpstr>
      <vt:lpstr>WHITE TEMPLATE</vt:lpstr>
      <vt:lpstr>COLOR TEMPLATE</vt:lpstr>
      <vt:lpstr>Modernizing Applications with Containers and Orchestrators</vt:lpstr>
      <vt:lpstr>Module 4 - Microservices and Containers  </vt:lpstr>
      <vt:lpstr>PowerPoint Presentation</vt:lpstr>
      <vt:lpstr>Objectives</vt:lpstr>
      <vt:lpstr>Distributed Systems : Fallacies</vt:lpstr>
      <vt:lpstr>#1 The Network is Reliable</vt:lpstr>
      <vt:lpstr>#1 The Network is Reliable</vt:lpstr>
      <vt:lpstr>#2 Latency isn’t a Problem (==0)</vt:lpstr>
      <vt:lpstr>PowerPoint Presentation</vt:lpstr>
      <vt:lpstr>#2 Latency isn’t a Problem (==0)</vt:lpstr>
      <vt:lpstr>#3 Bandwidth isn’t a Problem (  )</vt:lpstr>
      <vt:lpstr>#3 Bandwidth isn’t a Problem (  )</vt:lpstr>
      <vt:lpstr>#4 Network is secure</vt:lpstr>
      <vt:lpstr>#4 Network is secure</vt:lpstr>
      <vt:lpstr>#6 The Admin will know what to do</vt:lpstr>
      <vt:lpstr>#6 The Admin will know what to do</vt:lpstr>
      <vt:lpstr>Is Microservices  Good or Bad?</vt:lpstr>
      <vt:lpstr>Microservices Architecture </vt:lpstr>
      <vt:lpstr>Microservices Architecture (Cont.) </vt:lpstr>
      <vt:lpstr>SOA and Microservices</vt:lpstr>
      <vt:lpstr>Microservices Design Patterns</vt:lpstr>
      <vt:lpstr>API Gateway</vt:lpstr>
      <vt:lpstr>API Gateway</vt:lpstr>
      <vt:lpstr>API Gateway</vt:lpstr>
      <vt:lpstr>Service Discovery </vt:lpstr>
      <vt:lpstr>Client Side Discovery</vt:lpstr>
      <vt:lpstr>Server Side Discovery</vt:lpstr>
      <vt:lpstr>Service Registry Pattern</vt:lpstr>
      <vt:lpstr>Self Service Registration</vt:lpstr>
      <vt:lpstr>3rd Party Registration</vt:lpstr>
      <vt:lpstr>Deployment Patterns</vt:lpstr>
      <vt:lpstr>Microservices Architecture </vt:lpstr>
      <vt:lpstr>Multiple Service Instances Per Host </vt:lpstr>
      <vt:lpstr>Single Service Instance Per Host</vt:lpstr>
      <vt:lpstr>Service Instance Per VM</vt:lpstr>
      <vt:lpstr>Service Instance Per Container</vt:lpstr>
      <vt:lpstr>Microservice Design Patterns Relationship</vt:lpstr>
      <vt:lpstr>Microservices  Design Patterns in  Practice</vt:lpstr>
      <vt:lpstr>PowerPoint Presentation</vt:lpstr>
      <vt:lpstr>PowerPoint Presentation</vt:lpstr>
      <vt:lpstr>PowerPoint Presentation</vt:lpstr>
      <vt:lpstr>PowerPoint Presentation</vt:lpstr>
      <vt:lpstr>PowerPoint Presentation</vt:lpstr>
      <vt:lpstr>Identifying a Domain-Model per Microservice/BoundedContext</vt:lpstr>
      <vt:lpstr>.NET microservice and container guidance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Gateway</vt:lpstr>
      <vt:lpstr>PowerPoint Presentation</vt:lpstr>
      <vt:lpstr>API Gateway “as a service/product”</vt:lpstr>
      <vt:lpstr>PowerPoint Presentation</vt:lpstr>
      <vt:lpstr>Scaling out eShopOncontainers</vt:lpstr>
      <vt:lpstr>Microservices Real World Case Studies</vt:lpstr>
      <vt:lpstr>Microservices  -  A Case Study</vt:lpstr>
      <vt:lpstr>Microservices  -  A Case Study</vt:lpstr>
      <vt:lpstr>Microservices  -  A Case Study</vt:lpstr>
      <vt:lpstr>Demonstration:  Building Microservices with Containers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 Microservices and Containers</dc:title>
  <dc:subject/>
  <dc:creator>Razi Rais</dc:creator>
  <cp:keywords/>
  <dc:description/>
  <cp:lastModifiedBy>Pradeep Nair</cp:lastModifiedBy>
  <cp:revision>5</cp:revision>
  <dcterms:modified xsi:type="dcterms:W3CDTF">2021-11-23T09:59:54Z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149af759-61d5-4aa6-bd23-007f4357873c</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2018-05-18T21:47:37.4247999Z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